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81" r:id="rId9"/>
    <p:sldId id="265" r:id="rId10"/>
    <p:sldId id="264" r:id="rId11"/>
    <p:sldId id="266" r:id="rId12"/>
    <p:sldId id="267" r:id="rId13"/>
    <p:sldId id="268" r:id="rId14"/>
    <p:sldId id="269" r:id="rId15"/>
    <p:sldId id="270" r:id="rId16"/>
    <p:sldId id="271" r:id="rId17"/>
    <p:sldId id="272" r:id="rId18"/>
    <p:sldId id="287" r:id="rId19"/>
    <p:sldId id="280" r:id="rId20"/>
    <p:sldId id="285" r:id="rId21"/>
    <p:sldId id="286" r:id="rId22"/>
    <p:sldId id="274" r:id="rId23"/>
    <p:sldId id="288" r:id="rId24"/>
    <p:sldId id="275" r:id="rId25"/>
    <p:sldId id="283" r:id="rId26"/>
    <p:sldId id="284" r:id="rId27"/>
    <p:sldId id="276" r:id="rId28"/>
    <p:sldId id="277" r:id="rId29"/>
    <p:sldId id="278" r:id="rId30"/>
    <p:sldId id="279" r:id="rId31"/>
  </p:sldIdLst>
  <p:sldSz cx="18288000" cy="10287000"/>
  <p:notesSz cx="6858000" cy="9144000"/>
  <p:embeddedFontLst>
    <p:embeddedFont>
      <p:font typeface="Aharoni" panose="02010803020104030203" pitchFamily="2" charset="-79"/>
      <p:bold r:id="rId32"/>
    </p:embeddedFont>
    <p:embeddedFont>
      <p:font typeface="Montserrat" panose="00000500000000000000" pitchFamily="2" charset="0"/>
      <p:regular r:id="rId33"/>
      <p:bold r:id="rId34"/>
      <p:italic r:id="rId35"/>
      <p:boldItalic r:id="rId36"/>
    </p:embeddedFont>
    <p:embeddedFont>
      <p:font typeface="Montserrat Bold" panose="00000800000000000000"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584"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diagrams/_rels/data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592837-4A6E-429F-A6CF-6A10D9D57E9F}" type="doc">
      <dgm:prSet loTypeId="urn:microsoft.com/office/officeart/2005/8/layout/process1" loCatId="process" qsTypeId="urn:microsoft.com/office/officeart/2005/8/quickstyle/3d2" qsCatId="3D" csTypeId="urn:microsoft.com/office/officeart/2005/8/colors/colorful4" csCatId="colorful" phldr="1"/>
      <dgm:spPr/>
      <dgm:t>
        <a:bodyPr/>
        <a:lstStyle/>
        <a:p>
          <a:endParaRPr lang="en-US"/>
        </a:p>
      </dgm:t>
    </dgm:pt>
    <dgm:pt modelId="{C9D80D2C-2043-45E7-9CE8-CA998CFD596E}">
      <dgm:prSet phldrT="[Text]"/>
      <dgm:spPr/>
      <dgm:t>
        <a:bodyPr/>
        <a:lstStyle/>
        <a:p>
          <a:r>
            <a:rPr lang="en-IN"/>
            <a:t> Conducted time series visualization for data analysis.</a:t>
          </a:r>
          <a:endParaRPr lang="en-US" dirty="0"/>
        </a:p>
      </dgm:t>
    </dgm:pt>
    <dgm:pt modelId="{CB5F0630-C04A-46EA-B33D-08D932954EA0}" type="parTrans" cxnId="{B26CE227-7E70-44C8-88C0-4DBE6D942201}">
      <dgm:prSet/>
      <dgm:spPr/>
      <dgm:t>
        <a:bodyPr/>
        <a:lstStyle/>
        <a:p>
          <a:endParaRPr lang="en-US"/>
        </a:p>
      </dgm:t>
    </dgm:pt>
    <dgm:pt modelId="{6801E63E-994A-417D-B43D-966371F8DB0A}" type="sibTrans" cxnId="{B26CE227-7E70-44C8-88C0-4DBE6D942201}">
      <dgm:prSet/>
      <dgm:spPr/>
      <dgm:t>
        <a:bodyPr/>
        <a:lstStyle/>
        <a:p>
          <a:endParaRPr lang="en-US"/>
        </a:p>
      </dgm:t>
    </dgm:pt>
    <dgm:pt modelId="{BC5359A4-9289-4CD4-A8FD-BD1E230B5F5B}">
      <dgm:prSet phldrT="[Text]"/>
      <dgm:spPr/>
      <dgm:t>
        <a:bodyPr/>
        <a:lstStyle/>
        <a:p>
          <a:r>
            <a:rPr lang="en-IN"/>
            <a:t>Calculated confidence intervals to determine upper and lower bounds for predicted values.</a:t>
          </a:r>
          <a:endParaRPr lang="en-US" dirty="0"/>
        </a:p>
      </dgm:t>
    </dgm:pt>
    <dgm:pt modelId="{19C2F81B-9AAA-4F95-B2D9-EA1F4D17D156}" type="parTrans" cxnId="{6091009E-2762-40B2-B137-54FCB4922CDE}">
      <dgm:prSet/>
      <dgm:spPr/>
      <dgm:t>
        <a:bodyPr/>
        <a:lstStyle/>
        <a:p>
          <a:endParaRPr lang="en-US"/>
        </a:p>
      </dgm:t>
    </dgm:pt>
    <dgm:pt modelId="{60C0A24B-8EDA-4D58-B5AA-5C88AB104126}" type="sibTrans" cxnId="{6091009E-2762-40B2-B137-54FCB4922CDE}">
      <dgm:prSet/>
      <dgm:spPr/>
      <dgm:t>
        <a:bodyPr/>
        <a:lstStyle/>
        <a:p>
          <a:endParaRPr lang="en-US"/>
        </a:p>
      </dgm:t>
    </dgm:pt>
    <dgm:pt modelId="{0CAC0B36-F86F-4ECE-AA73-6CD3A6DF1920}">
      <dgm:prSet phldrT="[Text]"/>
      <dgm:spPr/>
      <dgm:t>
        <a:bodyPr/>
        <a:lstStyle/>
        <a:p>
          <a:r>
            <a:rPr lang="en-IN"/>
            <a:t>Computed the average of the upper and lower bounds to obtain a set of  forecasted values.</a:t>
          </a:r>
          <a:endParaRPr lang="en-US" dirty="0"/>
        </a:p>
      </dgm:t>
    </dgm:pt>
    <dgm:pt modelId="{DBD38F0F-986C-4B36-93CA-E93A15FC83C5}" type="parTrans" cxnId="{6F532274-A447-42E0-B048-F263B3ADB3E0}">
      <dgm:prSet/>
      <dgm:spPr/>
      <dgm:t>
        <a:bodyPr/>
        <a:lstStyle/>
        <a:p>
          <a:endParaRPr lang="en-US"/>
        </a:p>
      </dgm:t>
    </dgm:pt>
    <dgm:pt modelId="{C6DAA388-7626-4FEB-8982-F35057857670}" type="sibTrans" cxnId="{6F532274-A447-42E0-B048-F263B3ADB3E0}">
      <dgm:prSet/>
      <dgm:spPr/>
      <dgm:t>
        <a:bodyPr/>
        <a:lstStyle/>
        <a:p>
          <a:endParaRPr lang="en-US"/>
        </a:p>
      </dgm:t>
    </dgm:pt>
    <dgm:pt modelId="{C358AB8D-6C7B-43C8-87D1-3DECE1862798}" type="pres">
      <dgm:prSet presAssocID="{B9592837-4A6E-429F-A6CF-6A10D9D57E9F}" presName="Name0" presStyleCnt="0">
        <dgm:presLayoutVars>
          <dgm:dir/>
          <dgm:resizeHandles val="exact"/>
        </dgm:presLayoutVars>
      </dgm:prSet>
      <dgm:spPr/>
    </dgm:pt>
    <dgm:pt modelId="{4A4D31BE-EBB8-40A2-BBF6-97CDEA74A429}" type="pres">
      <dgm:prSet presAssocID="{C9D80D2C-2043-45E7-9CE8-CA998CFD596E}" presName="node" presStyleLbl="node1" presStyleIdx="0" presStyleCnt="3">
        <dgm:presLayoutVars>
          <dgm:bulletEnabled val="1"/>
        </dgm:presLayoutVars>
      </dgm:prSet>
      <dgm:spPr/>
    </dgm:pt>
    <dgm:pt modelId="{53D3006B-6FA2-4AD7-B8D4-D0402CF87C92}" type="pres">
      <dgm:prSet presAssocID="{6801E63E-994A-417D-B43D-966371F8DB0A}" presName="sibTrans" presStyleLbl="sibTrans2D1" presStyleIdx="0" presStyleCnt="2"/>
      <dgm:spPr/>
    </dgm:pt>
    <dgm:pt modelId="{61DEC071-3331-4054-A68D-14D169D79B15}" type="pres">
      <dgm:prSet presAssocID="{6801E63E-994A-417D-B43D-966371F8DB0A}" presName="connectorText" presStyleLbl="sibTrans2D1" presStyleIdx="0" presStyleCnt="2"/>
      <dgm:spPr/>
    </dgm:pt>
    <dgm:pt modelId="{249D2A7A-93CB-44F0-B969-2F244F991D4D}" type="pres">
      <dgm:prSet presAssocID="{BC5359A4-9289-4CD4-A8FD-BD1E230B5F5B}" presName="node" presStyleLbl="node1" presStyleIdx="1" presStyleCnt="3">
        <dgm:presLayoutVars>
          <dgm:bulletEnabled val="1"/>
        </dgm:presLayoutVars>
      </dgm:prSet>
      <dgm:spPr/>
    </dgm:pt>
    <dgm:pt modelId="{8497C4B9-E7EC-4829-8D3C-CF5A776A6EDE}" type="pres">
      <dgm:prSet presAssocID="{60C0A24B-8EDA-4D58-B5AA-5C88AB104126}" presName="sibTrans" presStyleLbl="sibTrans2D1" presStyleIdx="1" presStyleCnt="2"/>
      <dgm:spPr/>
    </dgm:pt>
    <dgm:pt modelId="{DBA2EBEF-0970-4713-9FD6-D5E95A6B6238}" type="pres">
      <dgm:prSet presAssocID="{60C0A24B-8EDA-4D58-B5AA-5C88AB104126}" presName="connectorText" presStyleLbl="sibTrans2D1" presStyleIdx="1" presStyleCnt="2"/>
      <dgm:spPr/>
    </dgm:pt>
    <dgm:pt modelId="{BC93DCBD-B5FA-4F5C-BBD8-612EF886838C}" type="pres">
      <dgm:prSet presAssocID="{0CAC0B36-F86F-4ECE-AA73-6CD3A6DF1920}" presName="node" presStyleLbl="node1" presStyleIdx="2" presStyleCnt="3">
        <dgm:presLayoutVars>
          <dgm:bulletEnabled val="1"/>
        </dgm:presLayoutVars>
      </dgm:prSet>
      <dgm:spPr/>
    </dgm:pt>
  </dgm:ptLst>
  <dgm:cxnLst>
    <dgm:cxn modelId="{BDDF660B-A26C-4862-8C01-191BE1E719C5}" type="presOf" srcId="{60C0A24B-8EDA-4D58-B5AA-5C88AB104126}" destId="{DBA2EBEF-0970-4713-9FD6-D5E95A6B6238}" srcOrd="1" destOrd="0" presId="urn:microsoft.com/office/officeart/2005/8/layout/process1"/>
    <dgm:cxn modelId="{B26CE227-7E70-44C8-88C0-4DBE6D942201}" srcId="{B9592837-4A6E-429F-A6CF-6A10D9D57E9F}" destId="{C9D80D2C-2043-45E7-9CE8-CA998CFD596E}" srcOrd="0" destOrd="0" parTransId="{CB5F0630-C04A-46EA-B33D-08D932954EA0}" sibTransId="{6801E63E-994A-417D-B43D-966371F8DB0A}"/>
    <dgm:cxn modelId="{73CEF342-DFD5-4C8B-9925-015C56880099}" type="presOf" srcId="{6801E63E-994A-417D-B43D-966371F8DB0A}" destId="{53D3006B-6FA2-4AD7-B8D4-D0402CF87C92}" srcOrd="0" destOrd="0" presId="urn:microsoft.com/office/officeart/2005/8/layout/process1"/>
    <dgm:cxn modelId="{6F532274-A447-42E0-B048-F263B3ADB3E0}" srcId="{B9592837-4A6E-429F-A6CF-6A10D9D57E9F}" destId="{0CAC0B36-F86F-4ECE-AA73-6CD3A6DF1920}" srcOrd="2" destOrd="0" parTransId="{DBD38F0F-986C-4B36-93CA-E93A15FC83C5}" sibTransId="{C6DAA388-7626-4FEB-8982-F35057857670}"/>
    <dgm:cxn modelId="{07925A76-7A6C-4880-8E0A-546524D01644}" type="presOf" srcId="{6801E63E-994A-417D-B43D-966371F8DB0A}" destId="{61DEC071-3331-4054-A68D-14D169D79B15}" srcOrd="1" destOrd="0" presId="urn:microsoft.com/office/officeart/2005/8/layout/process1"/>
    <dgm:cxn modelId="{6C0DE559-1512-4FA3-A973-4E7D3F4FAE80}" type="presOf" srcId="{60C0A24B-8EDA-4D58-B5AA-5C88AB104126}" destId="{8497C4B9-E7EC-4829-8D3C-CF5A776A6EDE}" srcOrd="0" destOrd="0" presId="urn:microsoft.com/office/officeart/2005/8/layout/process1"/>
    <dgm:cxn modelId="{4371095A-A44D-4059-8802-2D69CD87993D}" type="presOf" srcId="{0CAC0B36-F86F-4ECE-AA73-6CD3A6DF1920}" destId="{BC93DCBD-B5FA-4F5C-BBD8-612EF886838C}" srcOrd="0" destOrd="0" presId="urn:microsoft.com/office/officeart/2005/8/layout/process1"/>
    <dgm:cxn modelId="{673F368E-3ABB-46A2-9A91-FA469D50CD2B}" type="presOf" srcId="{C9D80D2C-2043-45E7-9CE8-CA998CFD596E}" destId="{4A4D31BE-EBB8-40A2-BBF6-97CDEA74A429}" srcOrd="0" destOrd="0" presId="urn:microsoft.com/office/officeart/2005/8/layout/process1"/>
    <dgm:cxn modelId="{6091009E-2762-40B2-B137-54FCB4922CDE}" srcId="{B9592837-4A6E-429F-A6CF-6A10D9D57E9F}" destId="{BC5359A4-9289-4CD4-A8FD-BD1E230B5F5B}" srcOrd="1" destOrd="0" parTransId="{19C2F81B-9AAA-4F95-B2D9-EA1F4D17D156}" sibTransId="{60C0A24B-8EDA-4D58-B5AA-5C88AB104126}"/>
    <dgm:cxn modelId="{4CD6D9C7-4694-4E76-AEE4-67B89ECF9CD0}" type="presOf" srcId="{BC5359A4-9289-4CD4-A8FD-BD1E230B5F5B}" destId="{249D2A7A-93CB-44F0-B969-2F244F991D4D}" srcOrd="0" destOrd="0" presId="urn:microsoft.com/office/officeart/2005/8/layout/process1"/>
    <dgm:cxn modelId="{77001EEF-E58F-4C8D-95FC-E63EBB36FA07}" type="presOf" srcId="{B9592837-4A6E-429F-A6CF-6A10D9D57E9F}" destId="{C358AB8D-6C7B-43C8-87D1-3DECE1862798}" srcOrd="0" destOrd="0" presId="urn:microsoft.com/office/officeart/2005/8/layout/process1"/>
    <dgm:cxn modelId="{F61CE977-5748-49C7-AE10-DF47A6F83CED}" type="presParOf" srcId="{C358AB8D-6C7B-43C8-87D1-3DECE1862798}" destId="{4A4D31BE-EBB8-40A2-BBF6-97CDEA74A429}" srcOrd="0" destOrd="0" presId="urn:microsoft.com/office/officeart/2005/8/layout/process1"/>
    <dgm:cxn modelId="{FE3E2066-2002-4F57-9A94-1D8FC238BB8F}" type="presParOf" srcId="{C358AB8D-6C7B-43C8-87D1-3DECE1862798}" destId="{53D3006B-6FA2-4AD7-B8D4-D0402CF87C92}" srcOrd="1" destOrd="0" presId="urn:microsoft.com/office/officeart/2005/8/layout/process1"/>
    <dgm:cxn modelId="{71D598E7-E774-4994-A54C-08812D02CEEF}" type="presParOf" srcId="{53D3006B-6FA2-4AD7-B8D4-D0402CF87C92}" destId="{61DEC071-3331-4054-A68D-14D169D79B15}" srcOrd="0" destOrd="0" presId="urn:microsoft.com/office/officeart/2005/8/layout/process1"/>
    <dgm:cxn modelId="{3EB59BEF-110F-414C-9258-5BC4FBCDBE91}" type="presParOf" srcId="{C358AB8D-6C7B-43C8-87D1-3DECE1862798}" destId="{249D2A7A-93CB-44F0-B969-2F244F991D4D}" srcOrd="2" destOrd="0" presId="urn:microsoft.com/office/officeart/2005/8/layout/process1"/>
    <dgm:cxn modelId="{F7E03518-9837-4A3F-9CAB-6909E11304B8}" type="presParOf" srcId="{C358AB8D-6C7B-43C8-87D1-3DECE1862798}" destId="{8497C4B9-E7EC-4829-8D3C-CF5A776A6EDE}" srcOrd="3" destOrd="0" presId="urn:microsoft.com/office/officeart/2005/8/layout/process1"/>
    <dgm:cxn modelId="{B2D73568-93B7-4F5B-9C98-049CD0393D08}" type="presParOf" srcId="{8497C4B9-E7EC-4829-8D3C-CF5A776A6EDE}" destId="{DBA2EBEF-0970-4713-9FD6-D5E95A6B6238}" srcOrd="0" destOrd="0" presId="urn:microsoft.com/office/officeart/2005/8/layout/process1"/>
    <dgm:cxn modelId="{01EEC856-E6D0-4AFB-B336-2EAC992E618D}" type="presParOf" srcId="{C358AB8D-6C7B-43C8-87D1-3DECE1862798}" destId="{BC93DCBD-B5FA-4F5C-BBD8-612EF886838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38F95-0132-4FA3-8D4E-A19BB393830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0C15B4E6-38FE-472A-86E6-6DD4359BAAD3}">
      <dgm:prSet phldrT="[Text]"/>
      <dgm:spPr/>
      <dgm:t>
        <a:bodyPr/>
        <a:lstStyle/>
        <a:p>
          <a:r>
            <a:rPr lang="en-US" dirty="0"/>
            <a:t>Observation</a:t>
          </a:r>
        </a:p>
      </dgm:t>
    </dgm:pt>
    <dgm:pt modelId="{2FC31414-4DE6-436E-B0BE-222EFC474D97}" type="parTrans" cxnId="{3255769E-FE76-42A6-AFFB-A20D6E96D2B8}">
      <dgm:prSet/>
      <dgm:spPr/>
      <dgm:t>
        <a:bodyPr/>
        <a:lstStyle/>
        <a:p>
          <a:endParaRPr lang="en-US"/>
        </a:p>
      </dgm:t>
    </dgm:pt>
    <dgm:pt modelId="{A97FB915-6E09-4F72-A863-17A05D8371C2}" type="sibTrans" cxnId="{3255769E-FE76-42A6-AFFB-A20D6E96D2B8}">
      <dgm:prSet/>
      <dgm:spPr/>
      <dgm:t>
        <a:bodyPr/>
        <a:lstStyle/>
        <a:p>
          <a:endParaRPr lang="en-US"/>
        </a:p>
      </dgm:t>
    </dgm:pt>
    <dgm:pt modelId="{212EE9CF-EBA1-4081-87A6-5AD27414CC6B}">
      <dgm:prSet phldrT="[Text]"/>
      <dgm:spPr/>
      <dgm:t>
        <a:bodyPr/>
        <a:lstStyle/>
        <a:p>
          <a:r>
            <a:rPr lang="en-US" dirty="0"/>
            <a:t>The final average is more descriptive than a simple average since it reflects relative importance of each observation</a:t>
          </a:r>
        </a:p>
      </dgm:t>
    </dgm:pt>
    <dgm:pt modelId="{F5B95ACF-BF74-42B6-8DCF-20E2E90F5A90}" type="parTrans" cxnId="{38CFCDCF-FD36-42CC-9F6C-C83DC10370C8}">
      <dgm:prSet/>
      <dgm:spPr/>
      <dgm:t>
        <a:bodyPr/>
        <a:lstStyle/>
        <a:p>
          <a:endParaRPr lang="en-US"/>
        </a:p>
      </dgm:t>
    </dgm:pt>
    <dgm:pt modelId="{18B306BA-7A84-451E-B6DA-EF901EE63894}" type="sibTrans" cxnId="{38CFCDCF-FD36-42CC-9F6C-C83DC10370C8}">
      <dgm:prSet/>
      <dgm:spPr/>
      <dgm:t>
        <a:bodyPr/>
        <a:lstStyle/>
        <a:p>
          <a:endParaRPr lang="en-US"/>
        </a:p>
      </dgm:t>
    </dgm:pt>
    <dgm:pt modelId="{CF7112E5-823C-4747-A38E-9AE2B97FDD1F}">
      <dgm:prSet phldrT="[Text]"/>
      <dgm:spPr/>
      <dgm:t>
        <a:bodyPr/>
        <a:lstStyle/>
        <a:p>
          <a:r>
            <a:rPr lang="en-US" dirty="0"/>
            <a:t>Conclusion</a:t>
          </a:r>
        </a:p>
      </dgm:t>
    </dgm:pt>
    <dgm:pt modelId="{D72A1C2E-1398-415C-9758-9CBA8FC4C765}" type="parTrans" cxnId="{539A3A10-5737-4736-8A1E-E397444D3D86}">
      <dgm:prSet/>
      <dgm:spPr/>
      <dgm:t>
        <a:bodyPr/>
        <a:lstStyle/>
        <a:p>
          <a:endParaRPr lang="en-US"/>
        </a:p>
      </dgm:t>
    </dgm:pt>
    <dgm:pt modelId="{CCBC536A-D529-478F-B36E-42195DC1F6B3}" type="sibTrans" cxnId="{539A3A10-5737-4736-8A1E-E397444D3D86}">
      <dgm:prSet/>
      <dgm:spPr/>
      <dgm:t>
        <a:bodyPr/>
        <a:lstStyle/>
        <a:p>
          <a:endParaRPr lang="en-US"/>
        </a:p>
      </dgm:t>
    </dgm:pt>
    <dgm:pt modelId="{02FDA558-C659-4357-AE22-4AC37A904223}">
      <dgm:prSet phldrT="[Text]"/>
      <dgm:spPr/>
      <dgm:t>
        <a:bodyPr/>
        <a:lstStyle/>
        <a:p>
          <a:r>
            <a:rPr lang="en-US" dirty="0"/>
            <a:t>This is a versatile model that can make predictions by taking into account importance, frequency and recency of datapoints</a:t>
          </a:r>
        </a:p>
      </dgm:t>
    </dgm:pt>
    <dgm:pt modelId="{A9B72DFD-2BDC-4C41-B964-23A5A5C61C35}" type="sibTrans" cxnId="{4E7B5231-3D7F-409A-A850-4AA4EA74D404}">
      <dgm:prSet/>
      <dgm:spPr/>
      <dgm:t>
        <a:bodyPr/>
        <a:lstStyle/>
        <a:p>
          <a:endParaRPr lang="en-US"/>
        </a:p>
      </dgm:t>
    </dgm:pt>
    <dgm:pt modelId="{3438E1EA-6D17-4C03-8C3C-DEDC1BEA9A30}" type="parTrans" cxnId="{4E7B5231-3D7F-409A-A850-4AA4EA74D404}">
      <dgm:prSet/>
      <dgm:spPr/>
      <dgm:t>
        <a:bodyPr/>
        <a:lstStyle/>
        <a:p>
          <a:endParaRPr lang="en-US"/>
        </a:p>
      </dgm:t>
    </dgm:pt>
    <dgm:pt modelId="{F6AD941C-0821-4E20-9CF8-C84297AF0706}" type="pres">
      <dgm:prSet presAssocID="{F6F38F95-0132-4FA3-8D4E-A19BB393830D}" presName="linearFlow" presStyleCnt="0">
        <dgm:presLayoutVars>
          <dgm:dir/>
          <dgm:animLvl val="lvl"/>
          <dgm:resizeHandles val="exact"/>
        </dgm:presLayoutVars>
      </dgm:prSet>
      <dgm:spPr/>
    </dgm:pt>
    <dgm:pt modelId="{79E82143-1BAF-45AC-8AC1-5D8DBA956646}" type="pres">
      <dgm:prSet presAssocID="{0C15B4E6-38FE-472A-86E6-6DD4359BAAD3}" presName="composite" presStyleCnt="0"/>
      <dgm:spPr/>
    </dgm:pt>
    <dgm:pt modelId="{5EDC5CA2-9ECE-49FF-ACC5-A9C01FB8C860}" type="pres">
      <dgm:prSet presAssocID="{0C15B4E6-38FE-472A-86E6-6DD4359BAAD3}" presName="parentText" presStyleLbl="alignNode1" presStyleIdx="0" presStyleCnt="2">
        <dgm:presLayoutVars>
          <dgm:chMax val="1"/>
          <dgm:bulletEnabled val="1"/>
        </dgm:presLayoutVars>
      </dgm:prSet>
      <dgm:spPr/>
    </dgm:pt>
    <dgm:pt modelId="{F8F1E7E9-6D83-43CB-8C0F-E7A8441A09DD}" type="pres">
      <dgm:prSet presAssocID="{0C15B4E6-38FE-472A-86E6-6DD4359BAAD3}" presName="descendantText" presStyleLbl="alignAcc1" presStyleIdx="0" presStyleCnt="2">
        <dgm:presLayoutVars>
          <dgm:bulletEnabled val="1"/>
        </dgm:presLayoutVars>
      </dgm:prSet>
      <dgm:spPr/>
    </dgm:pt>
    <dgm:pt modelId="{7E0ECEED-E41D-422D-9411-290FE53939BF}" type="pres">
      <dgm:prSet presAssocID="{A97FB915-6E09-4F72-A863-17A05D8371C2}" presName="sp" presStyleCnt="0"/>
      <dgm:spPr/>
    </dgm:pt>
    <dgm:pt modelId="{E2B43D4E-E9AB-4450-8717-8F0A731F7F15}" type="pres">
      <dgm:prSet presAssocID="{CF7112E5-823C-4747-A38E-9AE2B97FDD1F}" presName="composite" presStyleCnt="0"/>
      <dgm:spPr/>
    </dgm:pt>
    <dgm:pt modelId="{E6027F30-D0A6-4C01-B1F8-0831AE3A0A5F}" type="pres">
      <dgm:prSet presAssocID="{CF7112E5-823C-4747-A38E-9AE2B97FDD1F}" presName="parentText" presStyleLbl="alignNode1" presStyleIdx="1" presStyleCnt="2">
        <dgm:presLayoutVars>
          <dgm:chMax val="1"/>
          <dgm:bulletEnabled val="1"/>
        </dgm:presLayoutVars>
      </dgm:prSet>
      <dgm:spPr/>
    </dgm:pt>
    <dgm:pt modelId="{3DCF0BD0-A68C-4972-8616-1A4101F3D158}" type="pres">
      <dgm:prSet presAssocID="{CF7112E5-823C-4747-A38E-9AE2B97FDD1F}" presName="descendantText" presStyleLbl="alignAcc1" presStyleIdx="1" presStyleCnt="2">
        <dgm:presLayoutVars>
          <dgm:bulletEnabled val="1"/>
        </dgm:presLayoutVars>
      </dgm:prSet>
      <dgm:spPr/>
    </dgm:pt>
  </dgm:ptLst>
  <dgm:cxnLst>
    <dgm:cxn modelId="{539A3A10-5737-4736-8A1E-E397444D3D86}" srcId="{F6F38F95-0132-4FA3-8D4E-A19BB393830D}" destId="{CF7112E5-823C-4747-A38E-9AE2B97FDD1F}" srcOrd="1" destOrd="0" parTransId="{D72A1C2E-1398-415C-9758-9CBA8FC4C765}" sibTransId="{CCBC536A-D529-478F-B36E-42195DC1F6B3}"/>
    <dgm:cxn modelId="{83C0CC24-D18E-40F5-BB8A-BF5E96419F40}" type="presOf" srcId="{F6F38F95-0132-4FA3-8D4E-A19BB393830D}" destId="{F6AD941C-0821-4E20-9CF8-C84297AF0706}" srcOrd="0" destOrd="0" presId="urn:microsoft.com/office/officeart/2005/8/layout/chevron2"/>
    <dgm:cxn modelId="{4E7B5231-3D7F-409A-A850-4AA4EA74D404}" srcId="{CF7112E5-823C-4747-A38E-9AE2B97FDD1F}" destId="{02FDA558-C659-4357-AE22-4AC37A904223}" srcOrd="0" destOrd="0" parTransId="{3438E1EA-6D17-4C03-8C3C-DEDC1BEA9A30}" sibTransId="{A9B72DFD-2BDC-4C41-B964-23A5A5C61C35}"/>
    <dgm:cxn modelId="{AFA8595E-CBB5-482C-BC90-5973D66EA546}" type="presOf" srcId="{CF7112E5-823C-4747-A38E-9AE2B97FDD1F}" destId="{E6027F30-D0A6-4C01-B1F8-0831AE3A0A5F}" srcOrd="0" destOrd="0" presId="urn:microsoft.com/office/officeart/2005/8/layout/chevron2"/>
    <dgm:cxn modelId="{3255769E-FE76-42A6-AFFB-A20D6E96D2B8}" srcId="{F6F38F95-0132-4FA3-8D4E-A19BB393830D}" destId="{0C15B4E6-38FE-472A-86E6-6DD4359BAAD3}" srcOrd="0" destOrd="0" parTransId="{2FC31414-4DE6-436E-B0BE-222EFC474D97}" sibTransId="{A97FB915-6E09-4F72-A863-17A05D8371C2}"/>
    <dgm:cxn modelId="{53774DA0-4D2F-4092-AE14-0F43FB14ABE1}" type="presOf" srcId="{0C15B4E6-38FE-472A-86E6-6DD4359BAAD3}" destId="{5EDC5CA2-9ECE-49FF-ACC5-A9C01FB8C860}" srcOrd="0" destOrd="0" presId="urn:microsoft.com/office/officeart/2005/8/layout/chevron2"/>
    <dgm:cxn modelId="{FD4CF8C8-6072-41F0-AC8A-5F92F8877AA7}" type="presOf" srcId="{02FDA558-C659-4357-AE22-4AC37A904223}" destId="{3DCF0BD0-A68C-4972-8616-1A4101F3D158}" srcOrd="0" destOrd="0" presId="urn:microsoft.com/office/officeart/2005/8/layout/chevron2"/>
    <dgm:cxn modelId="{5A0F77CA-0F8A-44C3-8FD5-CF23AE769A57}" type="presOf" srcId="{212EE9CF-EBA1-4081-87A6-5AD27414CC6B}" destId="{F8F1E7E9-6D83-43CB-8C0F-E7A8441A09DD}" srcOrd="0" destOrd="0" presId="urn:microsoft.com/office/officeart/2005/8/layout/chevron2"/>
    <dgm:cxn modelId="{38CFCDCF-FD36-42CC-9F6C-C83DC10370C8}" srcId="{0C15B4E6-38FE-472A-86E6-6DD4359BAAD3}" destId="{212EE9CF-EBA1-4081-87A6-5AD27414CC6B}" srcOrd="0" destOrd="0" parTransId="{F5B95ACF-BF74-42B6-8DCF-20E2E90F5A90}" sibTransId="{18B306BA-7A84-451E-B6DA-EF901EE63894}"/>
    <dgm:cxn modelId="{CDC33F3B-6A01-4CAD-83F1-DE67969D4AFC}" type="presParOf" srcId="{F6AD941C-0821-4E20-9CF8-C84297AF0706}" destId="{79E82143-1BAF-45AC-8AC1-5D8DBA956646}" srcOrd="0" destOrd="0" presId="urn:microsoft.com/office/officeart/2005/8/layout/chevron2"/>
    <dgm:cxn modelId="{503763B1-FA3F-4C91-96CF-88D6E515281F}" type="presParOf" srcId="{79E82143-1BAF-45AC-8AC1-5D8DBA956646}" destId="{5EDC5CA2-9ECE-49FF-ACC5-A9C01FB8C860}" srcOrd="0" destOrd="0" presId="urn:microsoft.com/office/officeart/2005/8/layout/chevron2"/>
    <dgm:cxn modelId="{B3583F88-20BC-4445-8AA5-496AAC605CC0}" type="presParOf" srcId="{79E82143-1BAF-45AC-8AC1-5D8DBA956646}" destId="{F8F1E7E9-6D83-43CB-8C0F-E7A8441A09DD}" srcOrd="1" destOrd="0" presId="urn:microsoft.com/office/officeart/2005/8/layout/chevron2"/>
    <dgm:cxn modelId="{1BE3CDAD-714F-4FD5-80F0-9EC0829633D1}" type="presParOf" srcId="{F6AD941C-0821-4E20-9CF8-C84297AF0706}" destId="{7E0ECEED-E41D-422D-9411-290FE53939BF}" srcOrd="1" destOrd="0" presId="urn:microsoft.com/office/officeart/2005/8/layout/chevron2"/>
    <dgm:cxn modelId="{3F81BF7B-183F-49C4-B2AD-C1477ACBCC4D}" type="presParOf" srcId="{F6AD941C-0821-4E20-9CF8-C84297AF0706}" destId="{E2B43D4E-E9AB-4450-8717-8F0A731F7F15}" srcOrd="2" destOrd="0" presId="urn:microsoft.com/office/officeart/2005/8/layout/chevron2"/>
    <dgm:cxn modelId="{A4D03E77-2B27-47B9-BA47-71F97B7F5835}" type="presParOf" srcId="{E2B43D4E-E9AB-4450-8717-8F0A731F7F15}" destId="{E6027F30-D0A6-4C01-B1F8-0831AE3A0A5F}" srcOrd="0" destOrd="0" presId="urn:microsoft.com/office/officeart/2005/8/layout/chevron2"/>
    <dgm:cxn modelId="{DAAAFD5C-BEFB-4937-97A7-29F11E349A3B}" type="presParOf" srcId="{E2B43D4E-E9AB-4450-8717-8F0A731F7F15}" destId="{3DCF0BD0-A68C-4972-8616-1A4101F3D15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971740-4E0F-4DFB-90FB-BA21450B071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E383AE1B-22E8-43BC-A27E-00858AEAFC93}">
      <dgm:prSet/>
      <dgm:spPr/>
      <dgm:t>
        <a:bodyPr/>
        <a:lstStyle/>
        <a:p>
          <a:r>
            <a:rPr lang="en-US"/>
            <a:t>ARIMA takes into account the past values (autoregressive, moving average) and predicts future values based on that. </a:t>
          </a:r>
        </a:p>
      </dgm:t>
    </dgm:pt>
    <dgm:pt modelId="{EAA2FC66-F4FD-414A-B8C5-4DF88E6E91A9}" type="parTrans" cxnId="{49FECF19-FB94-467B-95A3-2F48CD5CD7AC}">
      <dgm:prSet/>
      <dgm:spPr/>
      <dgm:t>
        <a:bodyPr/>
        <a:lstStyle/>
        <a:p>
          <a:endParaRPr lang="en-US"/>
        </a:p>
      </dgm:t>
    </dgm:pt>
    <dgm:pt modelId="{22F55B8E-53C3-45D4-9B3B-39EDB225ED9F}" type="sibTrans" cxnId="{49FECF19-FB94-467B-95A3-2F48CD5CD7AC}">
      <dgm:prSet/>
      <dgm:spPr/>
      <dgm:t>
        <a:bodyPr/>
        <a:lstStyle/>
        <a:p>
          <a:endParaRPr lang="en-US"/>
        </a:p>
      </dgm:t>
    </dgm:pt>
    <dgm:pt modelId="{0C5ED620-DDAC-4853-8457-B52285FE8B50}">
      <dgm:prSet/>
      <dgm:spPr/>
      <dgm:t>
        <a:bodyPr/>
        <a:lstStyle/>
        <a:p>
          <a:r>
            <a:rPr lang="en-US"/>
            <a:t>SARIMA similarly uses past values but also takes into account any seasonality patterns.</a:t>
          </a:r>
        </a:p>
      </dgm:t>
    </dgm:pt>
    <dgm:pt modelId="{96AB01FF-5182-4914-BA05-04B18A694A4E}" type="parTrans" cxnId="{A92FDFBD-25EC-46DD-B200-F001E47982E0}">
      <dgm:prSet/>
      <dgm:spPr/>
      <dgm:t>
        <a:bodyPr/>
        <a:lstStyle/>
        <a:p>
          <a:endParaRPr lang="en-US"/>
        </a:p>
      </dgm:t>
    </dgm:pt>
    <dgm:pt modelId="{3F5A44F5-AF02-47C5-AD87-6DEAA52EAB69}" type="sibTrans" cxnId="{A92FDFBD-25EC-46DD-B200-F001E47982E0}">
      <dgm:prSet/>
      <dgm:spPr/>
      <dgm:t>
        <a:bodyPr/>
        <a:lstStyle/>
        <a:p>
          <a:endParaRPr lang="en-US"/>
        </a:p>
      </dgm:t>
    </dgm:pt>
    <dgm:pt modelId="{6CD14376-DF74-4CD9-AEB3-32818D668DC6}">
      <dgm:prSet/>
      <dgm:spPr/>
      <dgm:t>
        <a:bodyPr/>
        <a:lstStyle/>
        <a:p>
          <a:r>
            <a:rPr lang="en-US"/>
            <a:t>Since SARIMA brings in seasonality as a parameter, it’s significantly more powerful than ARIMA in forecasting complex data spaces containing cycles.</a:t>
          </a:r>
        </a:p>
      </dgm:t>
    </dgm:pt>
    <dgm:pt modelId="{D784544C-9184-4119-B742-DFFA73FEE2EC}" type="parTrans" cxnId="{91808076-A319-4349-B898-A9C73F678116}">
      <dgm:prSet/>
      <dgm:spPr/>
      <dgm:t>
        <a:bodyPr/>
        <a:lstStyle/>
        <a:p>
          <a:endParaRPr lang="en-US"/>
        </a:p>
      </dgm:t>
    </dgm:pt>
    <dgm:pt modelId="{C1E06564-9D2C-4F70-A463-240517B1D547}" type="sibTrans" cxnId="{91808076-A319-4349-B898-A9C73F678116}">
      <dgm:prSet/>
      <dgm:spPr/>
      <dgm:t>
        <a:bodyPr/>
        <a:lstStyle/>
        <a:p>
          <a:endParaRPr lang="en-US"/>
        </a:p>
      </dgm:t>
    </dgm:pt>
    <dgm:pt modelId="{4B086D66-0C37-4E51-806D-8EFA1168DCA1}" type="pres">
      <dgm:prSet presAssocID="{3D971740-4E0F-4DFB-90FB-BA21450B071B}" presName="hierChild1" presStyleCnt="0">
        <dgm:presLayoutVars>
          <dgm:chPref val="1"/>
          <dgm:dir/>
          <dgm:animOne val="branch"/>
          <dgm:animLvl val="lvl"/>
          <dgm:resizeHandles/>
        </dgm:presLayoutVars>
      </dgm:prSet>
      <dgm:spPr/>
    </dgm:pt>
    <dgm:pt modelId="{82A62DFB-E5F4-41E6-BBC6-83D62F6EED0C}" type="pres">
      <dgm:prSet presAssocID="{E383AE1B-22E8-43BC-A27E-00858AEAFC93}" presName="hierRoot1" presStyleCnt="0"/>
      <dgm:spPr/>
    </dgm:pt>
    <dgm:pt modelId="{3BFFD1D2-0527-4555-A40E-9CAECC0E5A64}" type="pres">
      <dgm:prSet presAssocID="{E383AE1B-22E8-43BC-A27E-00858AEAFC93}" presName="composite" presStyleCnt="0"/>
      <dgm:spPr/>
    </dgm:pt>
    <dgm:pt modelId="{1D590529-6AA8-4CE4-B272-F1CD39C5C739}" type="pres">
      <dgm:prSet presAssocID="{E383AE1B-22E8-43BC-A27E-00858AEAFC93}" presName="background" presStyleLbl="node0" presStyleIdx="0" presStyleCnt="3"/>
      <dgm:spPr/>
    </dgm:pt>
    <dgm:pt modelId="{143FF2BB-62E7-429E-8E5B-EAB825C64876}" type="pres">
      <dgm:prSet presAssocID="{E383AE1B-22E8-43BC-A27E-00858AEAFC93}" presName="text" presStyleLbl="fgAcc0" presStyleIdx="0" presStyleCnt="3">
        <dgm:presLayoutVars>
          <dgm:chPref val="3"/>
        </dgm:presLayoutVars>
      </dgm:prSet>
      <dgm:spPr/>
    </dgm:pt>
    <dgm:pt modelId="{B539D0E5-1219-4CF9-B388-4840F5C597D7}" type="pres">
      <dgm:prSet presAssocID="{E383AE1B-22E8-43BC-A27E-00858AEAFC93}" presName="hierChild2" presStyleCnt="0"/>
      <dgm:spPr/>
    </dgm:pt>
    <dgm:pt modelId="{2606D371-E443-4A3D-8B23-5E0265A39342}" type="pres">
      <dgm:prSet presAssocID="{0C5ED620-DDAC-4853-8457-B52285FE8B50}" presName="hierRoot1" presStyleCnt="0"/>
      <dgm:spPr/>
    </dgm:pt>
    <dgm:pt modelId="{11EEB51E-B264-4029-9386-02A17FEC6013}" type="pres">
      <dgm:prSet presAssocID="{0C5ED620-DDAC-4853-8457-B52285FE8B50}" presName="composite" presStyleCnt="0"/>
      <dgm:spPr/>
    </dgm:pt>
    <dgm:pt modelId="{C95F71EA-7A7E-4F25-BA62-06500DDF864D}" type="pres">
      <dgm:prSet presAssocID="{0C5ED620-DDAC-4853-8457-B52285FE8B50}" presName="background" presStyleLbl="node0" presStyleIdx="1" presStyleCnt="3"/>
      <dgm:spPr/>
    </dgm:pt>
    <dgm:pt modelId="{55CB9F15-03CD-48D1-9DF6-4D25F8CEF2DC}" type="pres">
      <dgm:prSet presAssocID="{0C5ED620-DDAC-4853-8457-B52285FE8B50}" presName="text" presStyleLbl="fgAcc0" presStyleIdx="1" presStyleCnt="3">
        <dgm:presLayoutVars>
          <dgm:chPref val="3"/>
        </dgm:presLayoutVars>
      </dgm:prSet>
      <dgm:spPr/>
    </dgm:pt>
    <dgm:pt modelId="{8FCD3882-10F2-4FB6-82B6-0443C7F94B22}" type="pres">
      <dgm:prSet presAssocID="{0C5ED620-DDAC-4853-8457-B52285FE8B50}" presName="hierChild2" presStyleCnt="0"/>
      <dgm:spPr/>
    </dgm:pt>
    <dgm:pt modelId="{9B4CC27B-6AA4-4028-94D7-3A7650427491}" type="pres">
      <dgm:prSet presAssocID="{6CD14376-DF74-4CD9-AEB3-32818D668DC6}" presName="hierRoot1" presStyleCnt="0"/>
      <dgm:spPr/>
    </dgm:pt>
    <dgm:pt modelId="{991A3BDD-CE7B-4F34-9109-9A8599EF484B}" type="pres">
      <dgm:prSet presAssocID="{6CD14376-DF74-4CD9-AEB3-32818D668DC6}" presName="composite" presStyleCnt="0"/>
      <dgm:spPr/>
    </dgm:pt>
    <dgm:pt modelId="{56396116-4997-4414-A24C-54195F55BAB8}" type="pres">
      <dgm:prSet presAssocID="{6CD14376-DF74-4CD9-AEB3-32818D668DC6}" presName="background" presStyleLbl="node0" presStyleIdx="2" presStyleCnt="3"/>
      <dgm:spPr/>
    </dgm:pt>
    <dgm:pt modelId="{CF406174-4A40-4F99-986D-0CCAA931F328}" type="pres">
      <dgm:prSet presAssocID="{6CD14376-DF74-4CD9-AEB3-32818D668DC6}" presName="text" presStyleLbl="fgAcc0" presStyleIdx="2" presStyleCnt="3">
        <dgm:presLayoutVars>
          <dgm:chPref val="3"/>
        </dgm:presLayoutVars>
      </dgm:prSet>
      <dgm:spPr/>
    </dgm:pt>
    <dgm:pt modelId="{55A3F460-7925-4410-9CD8-8D805544D8B3}" type="pres">
      <dgm:prSet presAssocID="{6CD14376-DF74-4CD9-AEB3-32818D668DC6}" presName="hierChild2" presStyleCnt="0"/>
      <dgm:spPr/>
    </dgm:pt>
  </dgm:ptLst>
  <dgm:cxnLst>
    <dgm:cxn modelId="{49FECF19-FB94-467B-95A3-2F48CD5CD7AC}" srcId="{3D971740-4E0F-4DFB-90FB-BA21450B071B}" destId="{E383AE1B-22E8-43BC-A27E-00858AEAFC93}" srcOrd="0" destOrd="0" parTransId="{EAA2FC66-F4FD-414A-B8C5-4DF88E6E91A9}" sibTransId="{22F55B8E-53C3-45D4-9B3B-39EDB225ED9F}"/>
    <dgm:cxn modelId="{91808076-A319-4349-B898-A9C73F678116}" srcId="{3D971740-4E0F-4DFB-90FB-BA21450B071B}" destId="{6CD14376-DF74-4CD9-AEB3-32818D668DC6}" srcOrd="2" destOrd="0" parTransId="{D784544C-9184-4119-B742-DFFA73FEE2EC}" sibTransId="{C1E06564-9D2C-4F70-A463-240517B1D547}"/>
    <dgm:cxn modelId="{71E0727D-B1D8-48C8-8DDE-6A2A60E861B9}" type="presOf" srcId="{3D971740-4E0F-4DFB-90FB-BA21450B071B}" destId="{4B086D66-0C37-4E51-806D-8EFA1168DCA1}" srcOrd="0" destOrd="0" presId="urn:microsoft.com/office/officeart/2005/8/layout/hierarchy1"/>
    <dgm:cxn modelId="{A92FDFBD-25EC-46DD-B200-F001E47982E0}" srcId="{3D971740-4E0F-4DFB-90FB-BA21450B071B}" destId="{0C5ED620-DDAC-4853-8457-B52285FE8B50}" srcOrd="1" destOrd="0" parTransId="{96AB01FF-5182-4914-BA05-04B18A694A4E}" sibTransId="{3F5A44F5-AF02-47C5-AD87-6DEAA52EAB69}"/>
    <dgm:cxn modelId="{17E939D5-A152-4C8B-BE6C-5ECA967AD513}" type="presOf" srcId="{E383AE1B-22E8-43BC-A27E-00858AEAFC93}" destId="{143FF2BB-62E7-429E-8E5B-EAB825C64876}" srcOrd="0" destOrd="0" presId="urn:microsoft.com/office/officeart/2005/8/layout/hierarchy1"/>
    <dgm:cxn modelId="{BDC8C3FA-032D-4D61-9BED-34D7A9844E3B}" type="presOf" srcId="{0C5ED620-DDAC-4853-8457-B52285FE8B50}" destId="{55CB9F15-03CD-48D1-9DF6-4D25F8CEF2DC}" srcOrd="0" destOrd="0" presId="urn:microsoft.com/office/officeart/2005/8/layout/hierarchy1"/>
    <dgm:cxn modelId="{57A52DFC-F712-45E5-B46A-5956C368BF7B}" type="presOf" srcId="{6CD14376-DF74-4CD9-AEB3-32818D668DC6}" destId="{CF406174-4A40-4F99-986D-0CCAA931F328}" srcOrd="0" destOrd="0" presId="urn:microsoft.com/office/officeart/2005/8/layout/hierarchy1"/>
    <dgm:cxn modelId="{84168774-3EE7-4D88-9DFD-A3C4C7FB61C9}" type="presParOf" srcId="{4B086D66-0C37-4E51-806D-8EFA1168DCA1}" destId="{82A62DFB-E5F4-41E6-BBC6-83D62F6EED0C}" srcOrd="0" destOrd="0" presId="urn:microsoft.com/office/officeart/2005/8/layout/hierarchy1"/>
    <dgm:cxn modelId="{AED70EC3-0D0E-4BE5-9F8A-213A8C472429}" type="presParOf" srcId="{82A62DFB-E5F4-41E6-BBC6-83D62F6EED0C}" destId="{3BFFD1D2-0527-4555-A40E-9CAECC0E5A64}" srcOrd="0" destOrd="0" presId="urn:microsoft.com/office/officeart/2005/8/layout/hierarchy1"/>
    <dgm:cxn modelId="{FC130CA7-42EB-4C49-8314-185324913421}" type="presParOf" srcId="{3BFFD1D2-0527-4555-A40E-9CAECC0E5A64}" destId="{1D590529-6AA8-4CE4-B272-F1CD39C5C739}" srcOrd="0" destOrd="0" presId="urn:microsoft.com/office/officeart/2005/8/layout/hierarchy1"/>
    <dgm:cxn modelId="{8A3C98A9-D05B-43C7-9A5B-257FD28B5076}" type="presParOf" srcId="{3BFFD1D2-0527-4555-A40E-9CAECC0E5A64}" destId="{143FF2BB-62E7-429E-8E5B-EAB825C64876}" srcOrd="1" destOrd="0" presId="urn:microsoft.com/office/officeart/2005/8/layout/hierarchy1"/>
    <dgm:cxn modelId="{74D0C725-3C36-4434-87AF-2A78B9AAA21B}" type="presParOf" srcId="{82A62DFB-E5F4-41E6-BBC6-83D62F6EED0C}" destId="{B539D0E5-1219-4CF9-B388-4840F5C597D7}" srcOrd="1" destOrd="0" presId="urn:microsoft.com/office/officeart/2005/8/layout/hierarchy1"/>
    <dgm:cxn modelId="{680A6DC6-4FFF-4314-B9ED-CB6DE0F2FC61}" type="presParOf" srcId="{4B086D66-0C37-4E51-806D-8EFA1168DCA1}" destId="{2606D371-E443-4A3D-8B23-5E0265A39342}" srcOrd="1" destOrd="0" presId="urn:microsoft.com/office/officeart/2005/8/layout/hierarchy1"/>
    <dgm:cxn modelId="{18D7158C-13C8-40E5-A079-8690BF86887B}" type="presParOf" srcId="{2606D371-E443-4A3D-8B23-5E0265A39342}" destId="{11EEB51E-B264-4029-9386-02A17FEC6013}" srcOrd="0" destOrd="0" presId="urn:microsoft.com/office/officeart/2005/8/layout/hierarchy1"/>
    <dgm:cxn modelId="{A6830C5B-16C3-4413-9205-9B15E8781A1E}" type="presParOf" srcId="{11EEB51E-B264-4029-9386-02A17FEC6013}" destId="{C95F71EA-7A7E-4F25-BA62-06500DDF864D}" srcOrd="0" destOrd="0" presId="urn:microsoft.com/office/officeart/2005/8/layout/hierarchy1"/>
    <dgm:cxn modelId="{5BC28FFC-5013-4F91-9EA8-2DACEE3DB7B3}" type="presParOf" srcId="{11EEB51E-B264-4029-9386-02A17FEC6013}" destId="{55CB9F15-03CD-48D1-9DF6-4D25F8CEF2DC}" srcOrd="1" destOrd="0" presId="urn:microsoft.com/office/officeart/2005/8/layout/hierarchy1"/>
    <dgm:cxn modelId="{EDB36F72-B6B4-464A-8244-F3BCA52D2ED5}" type="presParOf" srcId="{2606D371-E443-4A3D-8B23-5E0265A39342}" destId="{8FCD3882-10F2-4FB6-82B6-0443C7F94B22}" srcOrd="1" destOrd="0" presId="urn:microsoft.com/office/officeart/2005/8/layout/hierarchy1"/>
    <dgm:cxn modelId="{BEA42A25-86D6-41CA-9645-3B1E538DE3D2}" type="presParOf" srcId="{4B086D66-0C37-4E51-806D-8EFA1168DCA1}" destId="{9B4CC27B-6AA4-4028-94D7-3A7650427491}" srcOrd="2" destOrd="0" presId="urn:microsoft.com/office/officeart/2005/8/layout/hierarchy1"/>
    <dgm:cxn modelId="{B8433B58-1A80-454D-9429-E3A7F05B5A89}" type="presParOf" srcId="{9B4CC27B-6AA4-4028-94D7-3A7650427491}" destId="{991A3BDD-CE7B-4F34-9109-9A8599EF484B}" srcOrd="0" destOrd="0" presId="urn:microsoft.com/office/officeart/2005/8/layout/hierarchy1"/>
    <dgm:cxn modelId="{3D0DAE1A-570A-43AC-BC67-8CF7DBDF837A}" type="presParOf" srcId="{991A3BDD-CE7B-4F34-9109-9A8599EF484B}" destId="{56396116-4997-4414-A24C-54195F55BAB8}" srcOrd="0" destOrd="0" presId="urn:microsoft.com/office/officeart/2005/8/layout/hierarchy1"/>
    <dgm:cxn modelId="{8531A6E8-F33C-4436-AC98-F85571A40BB3}" type="presParOf" srcId="{991A3BDD-CE7B-4F34-9109-9A8599EF484B}" destId="{CF406174-4A40-4F99-986D-0CCAA931F328}" srcOrd="1" destOrd="0" presId="urn:microsoft.com/office/officeart/2005/8/layout/hierarchy1"/>
    <dgm:cxn modelId="{2FA8E5BC-2E14-4A24-8D98-054FA2F1EEE5}" type="presParOf" srcId="{9B4CC27B-6AA4-4028-94D7-3A7650427491}" destId="{55A3F460-7925-4410-9CD8-8D805544D8B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172A3F-E2F5-4314-9D15-4697ED216975}" type="doc">
      <dgm:prSet loTypeId="urn:microsoft.com/office/officeart/2005/8/layout/radial5" loCatId="cycle" qsTypeId="urn:microsoft.com/office/officeart/2005/8/quickstyle/3d3" qsCatId="3D" csTypeId="urn:microsoft.com/office/officeart/2005/8/colors/accent1_2" csCatId="accent1" phldr="1"/>
      <dgm:spPr/>
      <dgm:t>
        <a:bodyPr/>
        <a:lstStyle/>
        <a:p>
          <a:endParaRPr lang="en-US"/>
        </a:p>
      </dgm:t>
    </dgm:pt>
    <dgm:pt modelId="{7349BE9D-C0EA-48B8-B76B-97AAEA4D95B0}">
      <dgm:prSet phldrT="[Text]"/>
      <dgm:spPr/>
      <dgm:t>
        <a:bodyPr/>
        <a:lstStyle/>
        <a:p>
          <a:r>
            <a:rPr lang="en-IN" b="1"/>
            <a:t>Lower Accuracy Predictions:</a:t>
          </a:r>
          <a:endParaRPr lang="en-US" dirty="0"/>
        </a:p>
      </dgm:t>
    </dgm:pt>
    <dgm:pt modelId="{99175425-5FB7-47AF-A698-041CDDFAC4CE}" type="parTrans" cxnId="{2EC8992E-DC50-4C83-966B-ED14E62774C0}">
      <dgm:prSet/>
      <dgm:spPr/>
      <dgm:t>
        <a:bodyPr/>
        <a:lstStyle/>
        <a:p>
          <a:endParaRPr lang="en-US"/>
        </a:p>
      </dgm:t>
    </dgm:pt>
    <dgm:pt modelId="{62430256-DA87-4562-AF9D-D7CB9C8A36BE}" type="sibTrans" cxnId="{2EC8992E-DC50-4C83-966B-ED14E62774C0}">
      <dgm:prSet/>
      <dgm:spPr/>
      <dgm:t>
        <a:bodyPr/>
        <a:lstStyle/>
        <a:p>
          <a:endParaRPr lang="en-US"/>
        </a:p>
      </dgm:t>
    </dgm:pt>
    <dgm:pt modelId="{38ABA225-19A2-4ED8-9FA7-6D1066572762}">
      <dgm:prSet phldrT="[Text]"/>
      <dgm:spPr/>
      <dgm:t>
        <a:bodyPr/>
        <a:lstStyle/>
        <a:p>
          <a:pPr>
            <a:buFont typeface="Arial" panose="020B0604020202020204" pitchFamily="34" charset="0"/>
            <a:buChar char="•"/>
          </a:pPr>
          <a:r>
            <a:rPr lang="en-IN"/>
            <a:t>Collaborate with marketing and demand planning departments for insights.</a:t>
          </a:r>
          <a:endParaRPr lang="en-US" dirty="0"/>
        </a:p>
      </dgm:t>
    </dgm:pt>
    <dgm:pt modelId="{2C4218E5-9172-4B8D-BFC8-8ADCF1F30C02}" type="parTrans" cxnId="{098C469F-C3D3-46E9-A2E4-D822A15E3F8D}">
      <dgm:prSet/>
      <dgm:spPr/>
      <dgm:t>
        <a:bodyPr/>
        <a:lstStyle/>
        <a:p>
          <a:endParaRPr lang="en-US"/>
        </a:p>
      </dgm:t>
    </dgm:pt>
    <dgm:pt modelId="{2BB5CF8B-191F-4E99-9547-BEA56F1E8BE4}" type="sibTrans" cxnId="{098C469F-C3D3-46E9-A2E4-D822A15E3F8D}">
      <dgm:prSet/>
      <dgm:spPr/>
      <dgm:t>
        <a:bodyPr/>
        <a:lstStyle/>
        <a:p>
          <a:endParaRPr lang="en-US"/>
        </a:p>
      </dgm:t>
    </dgm:pt>
    <dgm:pt modelId="{E9EB242D-74E3-42B5-ADC8-EEB6422F880B}">
      <dgm:prSet phldrT="[Text]"/>
      <dgm:spPr/>
      <dgm:t>
        <a:bodyPr/>
        <a:lstStyle/>
        <a:p>
          <a:pPr>
            <a:buFont typeface="Arial" panose="020B0604020202020204" pitchFamily="34" charset="0"/>
            <a:buChar char="•"/>
          </a:pPr>
          <a:r>
            <a:rPr lang="en-IN"/>
            <a:t>Augment data with additional sources for better analysis.</a:t>
          </a:r>
          <a:endParaRPr lang="en-US" dirty="0"/>
        </a:p>
      </dgm:t>
    </dgm:pt>
    <dgm:pt modelId="{6F13EE0C-767D-46CE-80B1-BC400A1D26FC}" type="parTrans" cxnId="{511F0648-5910-41AC-BDCD-9FBC04E54994}">
      <dgm:prSet/>
      <dgm:spPr/>
      <dgm:t>
        <a:bodyPr/>
        <a:lstStyle/>
        <a:p>
          <a:endParaRPr lang="en-US"/>
        </a:p>
      </dgm:t>
    </dgm:pt>
    <dgm:pt modelId="{E907C637-76C5-4200-8EDC-935BADF6F55A}" type="sibTrans" cxnId="{511F0648-5910-41AC-BDCD-9FBC04E54994}">
      <dgm:prSet/>
      <dgm:spPr/>
      <dgm:t>
        <a:bodyPr/>
        <a:lstStyle/>
        <a:p>
          <a:endParaRPr lang="en-US"/>
        </a:p>
      </dgm:t>
    </dgm:pt>
    <dgm:pt modelId="{52F6D0F0-EF45-4DF8-8426-80AAB0296EAC}">
      <dgm:prSet/>
      <dgm:spPr/>
      <dgm:t>
        <a:bodyPr/>
        <a:lstStyle/>
        <a:p>
          <a:r>
            <a:rPr lang="en-IN"/>
            <a:t>Develop contingency plans for unexpected  fluctuations.</a:t>
          </a:r>
          <a:endParaRPr lang="en-IN" dirty="0"/>
        </a:p>
      </dgm:t>
    </dgm:pt>
    <dgm:pt modelId="{8232BE16-E8F9-4780-819D-877C864400AD}" type="parTrans" cxnId="{6C99EAA4-5565-4BE9-B4F4-88CFD7761F0C}">
      <dgm:prSet/>
      <dgm:spPr/>
      <dgm:t>
        <a:bodyPr/>
        <a:lstStyle/>
        <a:p>
          <a:endParaRPr lang="en-US"/>
        </a:p>
      </dgm:t>
    </dgm:pt>
    <dgm:pt modelId="{1E71054E-C984-4F61-B401-331E77BA5462}" type="sibTrans" cxnId="{6C99EAA4-5565-4BE9-B4F4-88CFD7761F0C}">
      <dgm:prSet/>
      <dgm:spPr/>
      <dgm:t>
        <a:bodyPr/>
        <a:lstStyle/>
        <a:p>
          <a:endParaRPr lang="en-US"/>
        </a:p>
      </dgm:t>
    </dgm:pt>
    <dgm:pt modelId="{EE78FF8F-BAF9-440C-81D9-9B8ABE484246}">
      <dgm:prSet phldrT="[Text]"/>
      <dgm:spPr/>
      <dgm:t>
        <a:bodyPr/>
        <a:lstStyle/>
        <a:p>
          <a:r>
            <a:rPr lang="en-IN" dirty="0"/>
            <a:t>Consider model iteration or alternative approaches for improvement.</a:t>
          </a:r>
          <a:endParaRPr lang="en-US" dirty="0"/>
        </a:p>
      </dgm:t>
    </dgm:pt>
    <dgm:pt modelId="{30AFCBBF-6E67-4FE6-90B4-49947AE57447}" type="sibTrans" cxnId="{AD2D31C1-4E47-41E6-A459-F55942665D0F}">
      <dgm:prSet/>
      <dgm:spPr/>
      <dgm:t>
        <a:bodyPr/>
        <a:lstStyle/>
        <a:p>
          <a:endParaRPr lang="en-US"/>
        </a:p>
      </dgm:t>
    </dgm:pt>
    <dgm:pt modelId="{60A669F4-F702-4C29-8828-9D42524E64C2}" type="parTrans" cxnId="{AD2D31C1-4E47-41E6-A459-F55942665D0F}">
      <dgm:prSet/>
      <dgm:spPr/>
      <dgm:t>
        <a:bodyPr/>
        <a:lstStyle/>
        <a:p>
          <a:endParaRPr lang="en-US"/>
        </a:p>
      </dgm:t>
    </dgm:pt>
    <dgm:pt modelId="{E5E6577D-8821-47E8-AC88-5C4960EC490A}" type="pres">
      <dgm:prSet presAssocID="{27172A3F-E2F5-4314-9D15-4697ED216975}" presName="Name0" presStyleCnt="0">
        <dgm:presLayoutVars>
          <dgm:chMax val="1"/>
          <dgm:dir/>
          <dgm:animLvl val="ctr"/>
          <dgm:resizeHandles val="exact"/>
        </dgm:presLayoutVars>
      </dgm:prSet>
      <dgm:spPr/>
    </dgm:pt>
    <dgm:pt modelId="{2ED628F3-B8AC-4521-B505-9FAEE07B16E1}" type="pres">
      <dgm:prSet presAssocID="{7349BE9D-C0EA-48B8-B76B-97AAEA4D95B0}" presName="centerShape" presStyleLbl="node0" presStyleIdx="0" presStyleCnt="1"/>
      <dgm:spPr/>
    </dgm:pt>
    <dgm:pt modelId="{0AA84073-2BD6-440D-8618-1C6F67A5D085}" type="pres">
      <dgm:prSet presAssocID="{2C4218E5-9172-4B8D-BFC8-8ADCF1F30C02}" presName="parTrans" presStyleLbl="sibTrans2D1" presStyleIdx="0" presStyleCnt="4"/>
      <dgm:spPr/>
    </dgm:pt>
    <dgm:pt modelId="{7EAF23B0-030E-4C8F-91EA-C600576D3790}" type="pres">
      <dgm:prSet presAssocID="{2C4218E5-9172-4B8D-BFC8-8ADCF1F30C02}" presName="connectorText" presStyleLbl="sibTrans2D1" presStyleIdx="0" presStyleCnt="4"/>
      <dgm:spPr/>
    </dgm:pt>
    <dgm:pt modelId="{F2D40717-FF9E-415D-A347-68BA5217EF45}" type="pres">
      <dgm:prSet presAssocID="{38ABA225-19A2-4ED8-9FA7-6D1066572762}" presName="node" presStyleLbl="node1" presStyleIdx="0" presStyleCnt="4">
        <dgm:presLayoutVars>
          <dgm:bulletEnabled val="1"/>
        </dgm:presLayoutVars>
      </dgm:prSet>
      <dgm:spPr/>
    </dgm:pt>
    <dgm:pt modelId="{3066D41D-D9F0-46E4-9EFE-C0851AFF9B1F}" type="pres">
      <dgm:prSet presAssocID="{6F13EE0C-767D-46CE-80B1-BC400A1D26FC}" presName="parTrans" presStyleLbl="sibTrans2D1" presStyleIdx="1" presStyleCnt="4"/>
      <dgm:spPr/>
    </dgm:pt>
    <dgm:pt modelId="{F1969D9B-11A5-4EB1-BB75-71C2D78D872E}" type="pres">
      <dgm:prSet presAssocID="{6F13EE0C-767D-46CE-80B1-BC400A1D26FC}" presName="connectorText" presStyleLbl="sibTrans2D1" presStyleIdx="1" presStyleCnt="4"/>
      <dgm:spPr/>
    </dgm:pt>
    <dgm:pt modelId="{DA9FFAD4-C919-420A-A894-94C2B424076D}" type="pres">
      <dgm:prSet presAssocID="{E9EB242D-74E3-42B5-ADC8-EEB6422F880B}" presName="node" presStyleLbl="node1" presStyleIdx="1" presStyleCnt="4">
        <dgm:presLayoutVars>
          <dgm:bulletEnabled val="1"/>
        </dgm:presLayoutVars>
      </dgm:prSet>
      <dgm:spPr/>
    </dgm:pt>
    <dgm:pt modelId="{3F5C9839-12D1-4EA2-AD96-9C9E156C8653}" type="pres">
      <dgm:prSet presAssocID="{60A669F4-F702-4C29-8828-9D42524E64C2}" presName="parTrans" presStyleLbl="sibTrans2D1" presStyleIdx="2" presStyleCnt="4"/>
      <dgm:spPr/>
    </dgm:pt>
    <dgm:pt modelId="{E0F8E089-0961-4FBD-9829-BDD22B6EEF64}" type="pres">
      <dgm:prSet presAssocID="{60A669F4-F702-4C29-8828-9D42524E64C2}" presName="connectorText" presStyleLbl="sibTrans2D1" presStyleIdx="2" presStyleCnt="4"/>
      <dgm:spPr/>
    </dgm:pt>
    <dgm:pt modelId="{C94800DE-F280-4C8A-806B-3CB9E9849C6F}" type="pres">
      <dgm:prSet presAssocID="{EE78FF8F-BAF9-440C-81D9-9B8ABE484246}" presName="node" presStyleLbl="node1" presStyleIdx="2" presStyleCnt="4">
        <dgm:presLayoutVars>
          <dgm:bulletEnabled val="1"/>
        </dgm:presLayoutVars>
      </dgm:prSet>
      <dgm:spPr/>
    </dgm:pt>
    <dgm:pt modelId="{132E3307-93D6-4DEE-A3B2-C49E7B635AA0}" type="pres">
      <dgm:prSet presAssocID="{8232BE16-E8F9-4780-819D-877C864400AD}" presName="parTrans" presStyleLbl="sibTrans2D1" presStyleIdx="3" presStyleCnt="4"/>
      <dgm:spPr/>
    </dgm:pt>
    <dgm:pt modelId="{10DBC4E1-AC9B-4FFB-B283-8D5F08857C23}" type="pres">
      <dgm:prSet presAssocID="{8232BE16-E8F9-4780-819D-877C864400AD}" presName="connectorText" presStyleLbl="sibTrans2D1" presStyleIdx="3" presStyleCnt="4"/>
      <dgm:spPr/>
    </dgm:pt>
    <dgm:pt modelId="{7E73F204-A416-4861-B6D5-688BF8E6222C}" type="pres">
      <dgm:prSet presAssocID="{52F6D0F0-EF45-4DF8-8426-80AAB0296EAC}" presName="node" presStyleLbl="node1" presStyleIdx="3" presStyleCnt="4">
        <dgm:presLayoutVars>
          <dgm:bulletEnabled val="1"/>
        </dgm:presLayoutVars>
      </dgm:prSet>
      <dgm:spPr/>
    </dgm:pt>
  </dgm:ptLst>
  <dgm:cxnLst>
    <dgm:cxn modelId="{9A23DC10-6B21-4017-861A-CC607D424B84}" type="presOf" srcId="{E9EB242D-74E3-42B5-ADC8-EEB6422F880B}" destId="{DA9FFAD4-C919-420A-A894-94C2B424076D}" srcOrd="0" destOrd="0" presId="urn:microsoft.com/office/officeart/2005/8/layout/radial5"/>
    <dgm:cxn modelId="{95F41513-3EAE-4584-A39F-ABE28F7E05D3}" type="presOf" srcId="{38ABA225-19A2-4ED8-9FA7-6D1066572762}" destId="{F2D40717-FF9E-415D-A347-68BA5217EF45}" srcOrd="0" destOrd="0" presId="urn:microsoft.com/office/officeart/2005/8/layout/radial5"/>
    <dgm:cxn modelId="{F9CA8822-6C3E-458D-A907-4714444ED495}" type="presOf" srcId="{52F6D0F0-EF45-4DF8-8426-80AAB0296EAC}" destId="{7E73F204-A416-4861-B6D5-688BF8E6222C}" srcOrd="0" destOrd="0" presId="urn:microsoft.com/office/officeart/2005/8/layout/radial5"/>
    <dgm:cxn modelId="{2EC8992E-DC50-4C83-966B-ED14E62774C0}" srcId="{27172A3F-E2F5-4314-9D15-4697ED216975}" destId="{7349BE9D-C0EA-48B8-B76B-97AAEA4D95B0}" srcOrd="0" destOrd="0" parTransId="{99175425-5FB7-47AF-A698-041CDDFAC4CE}" sibTransId="{62430256-DA87-4562-AF9D-D7CB9C8A36BE}"/>
    <dgm:cxn modelId="{511F0648-5910-41AC-BDCD-9FBC04E54994}" srcId="{7349BE9D-C0EA-48B8-B76B-97AAEA4D95B0}" destId="{E9EB242D-74E3-42B5-ADC8-EEB6422F880B}" srcOrd="1" destOrd="0" parTransId="{6F13EE0C-767D-46CE-80B1-BC400A1D26FC}" sibTransId="{E907C637-76C5-4200-8EDC-935BADF6F55A}"/>
    <dgm:cxn modelId="{DD2BA668-1B0B-4371-AF32-B6C20F2A829C}" type="presOf" srcId="{27172A3F-E2F5-4314-9D15-4697ED216975}" destId="{E5E6577D-8821-47E8-AC88-5C4960EC490A}" srcOrd="0" destOrd="0" presId="urn:microsoft.com/office/officeart/2005/8/layout/radial5"/>
    <dgm:cxn modelId="{EA475F57-70D0-43B8-806F-CABABE3CCF62}" type="presOf" srcId="{60A669F4-F702-4C29-8828-9D42524E64C2}" destId="{3F5C9839-12D1-4EA2-AD96-9C9E156C8653}" srcOrd="0" destOrd="0" presId="urn:microsoft.com/office/officeart/2005/8/layout/radial5"/>
    <dgm:cxn modelId="{66024D78-D9F2-4FE5-A1CD-194B37B67CD9}" type="presOf" srcId="{6F13EE0C-767D-46CE-80B1-BC400A1D26FC}" destId="{3066D41D-D9F0-46E4-9EFE-C0851AFF9B1F}" srcOrd="0" destOrd="0" presId="urn:microsoft.com/office/officeart/2005/8/layout/radial5"/>
    <dgm:cxn modelId="{D9D61D82-717E-4BEA-A85F-31F77FF1F200}" type="presOf" srcId="{8232BE16-E8F9-4780-819D-877C864400AD}" destId="{10DBC4E1-AC9B-4FFB-B283-8D5F08857C23}" srcOrd="1" destOrd="0" presId="urn:microsoft.com/office/officeart/2005/8/layout/radial5"/>
    <dgm:cxn modelId="{33826882-8FAF-4B1E-872B-9256E081314A}" type="presOf" srcId="{2C4218E5-9172-4B8D-BFC8-8ADCF1F30C02}" destId="{0AA84073-2BD6-440D-8618-1C6F67A5D085}" srcOrd="0" destOrd="0" presId="urn:microsoft.com/office/officeart/2005/8/layout/radial5"/>
    <dgm:cxn modelId="{F885C69D-F0DC-462F-8F4D-C5E7ED323A6D}" type="presOf" srcId="{2C4218E5-9172-4B8D-BFC8-8ADCF1F30C02}" destId="{7EAF23B0-030E-4C8F-91EA-C600576D3790}" srcOrd="1" destOrd="0" presId="urn:microsoft.com/office/officeart/2005/8/layout/radial5"/>
    <dgm:cxn modelId="{098C469F-C3D3-46E9-A2E4-D822A15E3F8D}" srcId="{7349BE9D-C0EA-48B8-B76B-97AAEA4D95B0}" destId="{38ABA225-19A2-4ED8-9FA7-6D1066572762}" srcOrd="0" destOrd="0" parTransId="{2C4218E5-9172-4B8D-BFC8-8ADCF1F30C02}" sibTransId="{2BB5CF8B-191F-4E99-9547-BEA56F1E8BE4}"/>
    <dgm:cxn modelId="{6C99EAA4-5565-4BE9-B4F4-88CFD7761F0C}" srcId="{7349BE9D-C0EA-48B8-B76B-97AAEA4D95B0}" destId="{52F6D0F0-EF45-4DF8-8426-80AAB0296EAC}" srcOrd="3" destOrd="0" parTransId="{8232BE16-E8F9-4780-819D-877C864400AD}" sibTransId="{1E71054E-C984-4F61-B401-331E77BA5462}"/>
    <dgm:cxn modelId="{FCAC85AC-E687-470F-9850-BD7878001897}" type="presOf" srcId="{EE78FF8F-BAF9-440C-81D9-9B8ABE484246}" destId="{C94800DE-F280-4C8A-806B-3CB9E9849C6F}" srcOrd="0" destOrd="0" presId="urn:microsoft.com/office/officeart/2005/8/layout/radial5"/>
    <dgm:cxn modelId="{342C98BF-8035-4EED-9215-4AF6DFE3927F}" type="presOf" srcId="{60A669F4-F702-4C29-8828-9D42524E64C2}" destId="{E0F8E089-0961-4FBD-9829-BDD22B6EEF64}" srcOrd="1" destOrd="0" presId="urn:microsoft.com/office/officeart/2005/8/layout/radial5"/>
    <dgm:cxn modelId="{AD2D31C1-4E47-41E6-A459-F55942665D0F}" srcId="{7349BE9D-C0EA-48B8-B76B-97AAEA4D95B0}" destId="{EE78FF8F-BAF9-440C-81D9-9B8ABE484246}" srcOrd="2" destOrd="0" parTransId="{60A669F4-F702-4C29-8828-9D42524E64C2}" sibTransId="{30AFCBBF-6E67-4FE6-90B4-49947AE57447}"/>
    <dgm:cxn modelId="{D3A41DC3-5A6F-4DED-9C92-7E01EED1D144}" type="presOf" srcId="{7349BE9D-C0EA-48B8-B76B-97AAEA4D95B0}" destId="{2ED628F3-B8AC-4521-B505-9FAEE07B16E1}" srcOrd="0" destOrd="0" presId="urn:microsoft.com/office/officeart/2005/8/layout/radial5"/>
    <dgm:cxn modelId="{3557A6DF-B3EF-4F3E-A4A2-AD4F8AC30EE5}" type="presOf" srcId="{8232BE16-E8F9-4780-819D-877C864400AD}" destId="{132E3307-93D6-4DEE-A3B2-C49E7B635AA0}" srcOrd="0" destOrd="0" presId="urn:microsoft.com/office/officeart/2005/8/layout/radial5"/>
    <dgm:cxn modelId="{DD6FB7F1-3B90-4110-A4D9-82BC5EFB84F9}" type="presOf" srcId="{6F13EE0C-767D-46CE-80B1-BC400A1D26FC}" destId="{F1969D9B-11A5-4EB1-BB75-71C2D78D872E}" srcOrd="1" destOrd="0" presId="urn:microsoft.com/office/officeart/2005/8/layout/radial5"/>
    <dgm:cxn modelId="{AC758C1A-5BA2-4F96-BE4E-7F01940B7E9B}" type="presParOf" srcId="{E5E6577D-8821-47E8-AC88-5C4960EC490A}" destId="{2ED628F3-B8AC-4521-B505-9FAEE07B16E1}" srcOrd="0" destOrd="0" presId="urn:microsoft.com/office/officeart/2005/8/layout/radial5"/>
    <dgm:cxn modelId="{F24ADCC0-EF44-43C9-83FD-FB7C2B56535B}" type="presParOf" srcId="{E5E6577D-8821-47E8-AC88-5C4960EC490A}" destId="{0AA84073-2BD6-440D-8618-1C6F67A5D085}" srcOrd="1" destOrd="0" presId="urn:microsoft.com/office/officeart/2005/8/layout/radial5"/>
    <dgm:cxn modelId="{A861CAE8-A91F-4392-A565-B7072EB8D3CC}" type="presParOf" srcId="{0AA84073-2BD6-440D-8618-1C6F67A5D085}" destId="{7EAF23B0-030E-4C8F-91EA-C600576D3790}" srcOrd="0" destOrd="0" presId="urn:microsoft.com/office/officeart/2005/8/layout/radial5"/>
    <dgm:cxn modelId="{167EE18A-8E9B-47DF-8949-4948DD1877A6}" type="presParOf" srcId="{E5E6577D-8821-47E8-AC88-5C4960EC490A}" destId="{F2D40717-FF9E-415D-A347-68BA5217EF45}" srcOrd="2" destOrd="0" presId="urn:microsoft.com/office/officeart/2005/8/layout/radial5"/>
    <dgm:cxn modelId="{E6E92A58-FE2E-4532-8567-A311DFD58869}" type="presParOf" srcId="{E5E6577D-8821-47E8-AC88-5C4960EC490A}" destId="{3066D41D-D9F0-46E4-9EFE-C0851AFF9B1F}" srcOrd="3" destOrd="0" presId="urn:microsoft.com/office/officeart/2005/8/layout/radial5"/>
    <dgm:cxn modelId="{E00E1584-57D7-4969-8207-1F7AE5ABEA77}" type="presParOf" srcId="{3066D41D-D9F0-46E4-9EFE-C0851AFF9B1F}" destId="{F1969D9B-11A5-4EB1-BB75-71C2D78D872E}" srcOrd="0" destOrd="0" presId="urn:microsoft.com/office/officeart/2005/8/layout/radial5"/>
    <dgm:cxn modelId="{AC68A090-2C9C-4A43-9E44-B68BFA997C7D}" type="presParOf" srcId="{E5E6577D-8821-47E8-AC88-5C4960EC490A}" destId="{DA9FFAD4-C919-420A-A894-94C2B424076D}" srcOrd="4" destOrd="0" presId="urn:microsoft.com/office/officeart/2005/8/layout/radial5"/>
    <dgm:cxn modelId="{233BC574-3044-41F2-959F-6B4F893DFA20}" type="presParOf" srcId="{E5E6577D-8821-47E8-AC88-5C4960EC490A}" destId="{3F5C9839-12D1-4EA2-AD96-9C9E156C8653}" srcOrd="5" destOrd="0" presId="urn:microsoft.com/office/officeart/2005/8/layout/radial5"/>
    <dgm:cxn modelId="{C11588D2-D50B-4D9A-8BAA-9FA6DEC939D9}" type="presParOf" srcId="{3F5C9839-12D1-4EA2-AD96-9C9E156C8653}" destId="{E0F8E089-0961-4FBD-9829-BDD22B6EEF64}" srcOrd="0" destOrd="0" presId="urn:microsoft.com/office/officeart/2005/8/layout/radial5"/>
    <dgm:cxn modelId="{9D0567FE-9DCA-4625-84A0-9E42ACFC39E6}" type="presParOf" srcId="{E5E6577D-8821-47E8-AC88-5C4960EC490A}" destId="{C94800DE-F280-4C8A-806B-3CB9E9849C6F}" srcOrd="6" destOrd="0" presId="urn:microsoft.com/office/officeart/2005/8/layout/radial5"/>
    <dgm:cxn modelId="{E43526D7-853F-4CEF-8715-E7050159CC0E}" type="presParOf" srcId="{E5E6577D-8821-47E8-AC88-5C4960EC490A}" destId="{132E3307-93D6-4DEE-A3B2-C49E7B635AA0}" srcOrd="7" destOrd="0" presId="urn:microsoft.com/office/officeart/2005/8/layout/radial5"/>
    <dgm:cxn modelId="{B337868D-A849-4714-BC8D-2C01380E1926}" type="presParOf" srcId="{132E3307-93D6-4DEE-A3B2-C49E7B635AA0}" destId="{10DBC4E1-AC9B-4FFB-B283-8D5F08857C23}" srcOrd="0" destOrd="0" presId="urn:microsoft.com/office/officeart/2005/8/layout/radial5"/>
    <dgm:cxn modelId="{56421DCD-0F22-4D2B-9E55-40D37B330B8F}" type="presParOf" srcId="{E5E6577D-8821-47E8-AC88-5C4960EC490A}" destId="{7E73F204-A416-4861-B6D5-688BF8E6222C}"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ED3526-E7A0-48DE-9CD9-408EE990A4B9}" type="doc">
      <dgm:prSet loTypeId="urn:microsoft.com/office/officeart/2005/8/layout/radial5" loCatId="cycle" qsTypeId="urn:microsoft.com/office/officeart/2005/8/quickstyle/3d3" qsCatId="3D" csTypeId="urn:microsoft.com/office/officeart/2005/8/colors/accent1_2" csCatId="accent1" phldr="1"/>
      <dgm:spPr/>
      <dgm:t>
        <a:bodyPr/>
        <a:lstStyle/>
        <a:p>
          <a:endParaRPr lang="en-US"/>
        </a:p>
      </dgm:t>
    </dgm:pt>
    <dgm:pt modelId="{65216136-969D-437B-B5AB-558413521146}">
      <dgm:prSet phldrT="[Text]"/>
      <dgm:spPr/>
      <dgm:t>
        <a:bodyPr/>
        <a:lstStyle/>
        <a:p>
          <a:r>
            <a:rPr lang="en-IN" b="1"/>
            <a:t>High Accuracy Predictions:</a:t>
          </a:r>
          <a:endParaRPr lang="en-US" dirty="0"/>
        </a:p>
      </dgm:t>
    </dgm:pt>
    <dgm:pt modelId="{881AC1B9-A42B-4343-BB30-69E42F8D6453}" type="parTrans" cxnId="{425FDB9A-554E-459F-9BD2-2BF26DD8BC2A}">
      <dgm:prSet/>
      <dgm:spPr/>
      <dgm:t>
        <a:bodyPr/>
        <a:lstStyle/>
        <a:p>
          <a:endParaRPr lang="en-US"/>
        </a:p>
      </dgm:t>
    </dgm:pt>
    <dgm:pt modelId="{A768263F-2FE9-410F-A62B-497ED4C9894E}" type="sibTrans" cxnId="{425FDB9A-554E-459F-9BD2-2BF26DD8BC2A}">
      <dgm:prSet/>
      <dgm:spPr/>
      <dgm:t>
        <a:bodyPr/>
        <a:lstStyle/>
        <a:p>
          <a:endParaRPr lang="en-US"/>
        </a:p>
      </dgm:t>
    </dgm:pt>
    <dgm:pt modelId="{522B3A08-D402-44F6-A005-E962B3130F38}">
      <dgm:prSet phldrT="[Text]"/>
      <dgm:spPr/>
      <dgm:t>
        <a:bodyPr/>
        <a:lstStyle/>
        <a:p>
          <a:pPr>
            <a:buFont typeface="Arial" panose="020B0604020202020204" pitchFamily="34" charset="0"/>
            <a:buChar char="•"/>
          </a:pPr>
          <a:r>
            <a:rPr lang="en-IN"/>
            <a:t>Continue refining the model for further improvement.</a:t>
          </a:r>
          <a:endParaRPr lang="en-US" dirty="0"/>
        </a:p>
      </dgm:t>
    </dgm:pt>
    <dgm:pt modelId="{1247155C-422E-432C-ABEE-4C4906B01EE3}" type="parTrans" cxnId="{E1414BE9-AD76-4379-B0B7-A43617069095}">
      <dgm:prSet/>
      <dgm:spPr/>
      <dgm:t>
        <a:bodyPr/>
        <a:lstStyle/>
        <a:p>
          <a:endParaRPr lang="en-US"/>
        </a:p>
      </dgm:t>
    </dgm:pt>
    <dgm:pt modelId="{0D51FF81-A9FE-4537-9BBA-5212BF7A92A5}" type="sibTrans" cxnId="{E1414BE9-AD76-4379-B0B7-A43617069095}">
      <dgm:prSet/>
      <dgm:spPr/>
      <dgm:t>
        <a:bodyPr/>
        <a:lstStyle/>
        <a:p>
          <a:endParaRPr lang="en-US"/>
        </a:p>
      </dgm:t>
    </dgm:pt>
    <dgm:pt modelId="{7D8B68C8-F179-42FE-9E22-079E48DF531E}">
      <dgm:prSet phldrT="[Text]"/>
      <dgm:spPr/>
      <dgm:t>
        <a:bodyPr/>
        <a:lstStyle/>
        <a:p>
          <a:pPr>
            <a:buFont typeface="Arial" panose="020B0604020202020204" pitchFamily="34" charset="0"/>
            <a:buChar char="•"/>
          </a:pPr>
          <a:r>
            <a:rPr lang="en-IN"/>
            <a:t>Optimize operations based on forecasted demand.</a:t>
          </a:r>
          <a:endParaRPr lang="en-US" dirty="0"/>
        </a:p>
      </dgm:t>
    </dgm:pt>
    <dgm:pt modelId="{D1A1EC83-2467-461D-9811-7B86D8D05A19}" type="parTrans" cxnId="{1C27125E-AAD1-4693-B4E0-2094AACF97C9}">
      <dgm:prSet/>
      <dgm:spPr/>
      <dgm:t>
        <a:bodyPr/>
        <a:lstStyle/>
        <a:p>
          <a:endParaRPr lang="en-US"/>
        </a:p>
      </dgm:t>
    </dgm:pt>
    <dgm:pt modelId="{C7B83548-15E1-41C1-9FDF-06F28E80147F}" type="sibTrans" cxnId="{1C27125E-AAD1-4693-B4E0-2094AACF97C9}">
      <dgm:prSet/>
      <dgm:spPr/>
      <dgm:t>
        <a:bodyPr/>
        <a:lstStyle/>
        <a:p>
          <a:endParaRPr lang="en-US"/>
        </a:p>
      </dgm:t>
    </dgm:pt>
    <dgm:pt modelId="{5558E04E-BC81-4DFD-84E8-E1D607D18C0B}">
      <dgm:prSet phldrT="[Text]"/>
      <dgm:spPr/>
      <dgm:t>
        <a:bodyPr/>
        <a:lstStyle/>
        <a:p>
          <a:pPr>
            <a:buFont typeface="Arial" panose="020B0604020202020204" pitchFamily="34" charset="0"/>
            <a:buChar char="•"/>
          </a:pPr>
          <a:r>
            <a:rPr lang="en-IN"/>
            <a:t>Maintain vigilant monitoring of trends for adjustments.</a:t>
          </a:r>
          <a:endParaRPr lang="en-US" dirty="0"/>
        </a:p>
      </dgm:t>
    </dgm:pt>
    <dgm:pt modelId="{37080F9F-7E5F-4118-8E00-A949B0A1A976}" type="parTrans" cxnId="{62359BC9-953F-42FD-B301-B44C0F0BAE1A}">
      <dgm:prSet/>
      <dgm:spPr/>
      <dgm:t>
        <a:bodyPr/>
        <a:lstStyle/>
        <a:p>
          <a:endParaRPr lang="en-US"/>
        </a:p>
      </dgm:t>
    </dgm:pt>
    <dgm:pt modelId="{E2300C24-145C-467B-B1E2-A634EB6D0E52}" type="sibTrans" cxnId="{62359BC9-953F-42FD-B301-B44C0F0BAE1A}">
      <dgm:prSet/>
      <dgm:spPr/>
      <dgm:t>
        <a:bodyPr/>
        <a:lstStyle/>
        <a:p>
          <a:endParaRPr lang="en-US"/>
        </a:p>
      </dgm:t>
    </dgm:pt>
    <dgm:pt modelId="{EA19D47D-6B7A-454A-9C7B-6042FD595CCE}">
      <dgm:prSet phldrT="[Text]"/>
      <dgm:spPr/>
      <dgm:t>
        <a:bodyPr/>
        <a:lstStyle/>
        <a:p>
          <a:pPr>
            <a:buFont typeface="Arial" panose="020B0604020202020204" pitchFamily="34" charset="0"/>
            <a:buChar char="•"/>
          </a:pPr>
          <a:r>
            <a:rPr lang="en-IN"/>
            <a:t>Use forecasts for long-term strategic planning.</a:t>
          </a:r>
          <a:endParaRPr lang="en-US" dirty="0"/>
        </a:p>
      </dgm:t>
    </dgm:pt>
    <dgm:pt modelId="{383427E9-3B0A-4D4A-A3BC-E88BA952B1E3}" type="parTrans" cxnId="{3F160841-143C-4F55-B325-7CCE3337936D}">
      <dgm:prSet/>
      <dgm:spPr/>
      <dgm:t>
        <a:bodyPr/>
        <a:lstStyle/>
        <a:p>
          <a:endParaRPr lang="en-US"/>
        </a:p>
      </dgm:t>
    </dgm:pt>
    <dgm:pt modelId="{C21C11BB-9ABC-405A-A879-3CBCCD2548C2}" type="sibTrans" cxnId="{3F160841-143C-4F55-B325-7CCE3337936D}">
      <dgm:prSet/>
      <dgm:spPr/>
      <dgm:t>
        <a:bodyPr/>
        <a:lstStyle/>
        <a:p>
          <a:endParaRPr lang="en-US"/>
        </a:p>
      </dgm:t>
    </dgm:pt>
    <dgm:pt modelId="{7F221153-7A22-4687-A962-B6799D5B656C}" type="pres">
      <dgm:prSet presAssocID="{70ED3526-E7A0-48DE-9CD9-408EE990A4B9}" presName="Name0" presStyleCnt="0">
        <dgm:presLayoutVars>
          <dgm:chMax val="1"/>
          <dgm:dir/>
          <dgm:animLvl val="ctr"/>
          <dgm:resizeHandles val="exact"/>
        </dgm:presLayoutVars>
      </dgm:prSet>
      <dgm:spPr/>
    </dgm:pt>
    <dgm:pt modelId="{916F9747-C262-4D5F-A31D-66608F29673F}" type="pres">
      <dgm:prSet presAssocID="{65216136-969D-437B-B5AB-558413521146}" presName="centerShape" presStyleLbl="node0" presStyleIdx="0" presStyleCnt="1"/>
      <dgm:spPr/>
    </dgm:pt>
    <dgm:pt modelId="{B0564D56-5667-4239-BCA3-85DF7C96DD56}" type="pres">
      <dgm:prSet presAssocID="{1247155C-422E-432C-ABEE-4C4906B01EE3}" presName="parTrans" presStyleLbl="sibTrans2D1" presStyleIdx="0" presStyleCnt="4"/>
      <dgm:spPr/>
    </dgm:pt>
    <dgm:pt modelId="{BC1921C9-464E-48BE-B90C-839CF95995B2}" type="pres">
      <dgm:prSet presAssocID="{1247155C-422E-432C-ABEE-4C4906B01EE3}" presName="connectorText" presStyleLbl="sibTrans2D1" presStyleIdx="0" presStyleCnt="4"/>
      <dgm:spPr/>
    </dgm:pt>
    <dgm:pt modelId="{6B82C563-9299-4A32-BE4C-32634110DC67}" type="pres">
      <dgm:prSet presAssocID="{522B3A08-D402-44F6-A005-E962B3130F38}" presName="node" presStyleLbl="node1" presStyleIdx="0" presStyleCnt="4">
        <dgm:presLayoutVars>
          <dgm:bulletEnabled val="1"/>
        </dgm:presLayoutVars>
      </dgm:prSet>
      <dgm:spPr/>
    </dgm:pt>
    <dgm:pt modelId="{84C1FF93-FFF0-41BB-9858-BC6CA9269CDA}" type="pres">
      <dgm:prSet presAssocID="{D1A1EC83-2467-461D-9811-7B86D8D05A19}" presName="parTrans" presStyleLbl="sibTrans2D1" presStyleIdx="1" presStyleCnt="4"/>
      <dgm:spPr/>
    </dgm:pt>
    <dgm:pt modelId="{B1D0C567-3E11-46E7-8103-95CED67350A6}" type="pres">
      <dgm:prSet presAssocID="{D1A1EC83-2467-461D-9811-7B86D8D05A19}" presName="connectorText" presStyleLbl="sibTrans2D1" presStyleIdx="1" presStyleCnt="4"/>
      <dgm:spPr/>
    </dgm:pt>
    <dgm:pt modelId="{C72E0627-115C-4643-9D0B-133D74CC0600}" type="pres">
      <dgm:prSet presAssocID="{7D8B68C8-F179-42FE-9E22-079E48DF531E}" presName="node" presStyleLbl="node1" presStyleIdx="1" presStyleCnt="4">
        <dgm:presLayoutVars>
          <dgm:bulletEnabled val="1"/>
        </dgm:presLayoutVars>
      </dgm:prSet>
      <dgm:spPr/>
    </dgm:pt>
    <dgm:pt modelId="{3186CE81-913E-424D-B737-AE3B6183437C}" type="pres">
      <dgm:prSet presAssocID="{37080F9F-7E5F-4118-8E00-A949B0A1A976}" presName="parTrans" presStyleLbl="sibTrans2D1" presStyleIdx="2" presStyleCnt="4"/>
      <dgm:spPr/>
    </dgm:pt>
    <dgm:pt modelId="{354BBF71-FDC5-4B55-BE71-9D618B4A90FD}" type="pres">
      <dgm:prSet presAssocID="{37080F9F-7E5F-4118-8E00-A949B0A1A976}" presName="connectorText" presStyleLbl="sibTrans2D1" presStyleIdx="2" presStyleCnt="4"/>
      <dgm:spPr/>
    </dgm:pt>
    <dgm:pt modelId="{99CA2475-8369-4533-B522-B644BB3B1058}" type="pres">
      <dgm:prSet presAssocID="{5558E04E-BC81-4DFD-84E8-E1D607D18C0B}" presName="node" presStyleLbl="node1" presStyleIdx="2" presStyleCnt="4">
        <dgm:presLayoutVars>
          <dgm:bulletEnabled val="1"/>
        </dgm:presLayoutVars>
      </dgm:prSet>
      <dgm:spPr/>
    </dgm:pt>
    <dgm:pt modelId="{01322C45-3464-4123-8A13-0EE2A7E07D32}" type="pres">
      <dgm:prSet presAssocID="{383427E9-3B0A-4D4A-A3BC-E88BA952B1E3}" presName="parTrans" presStyleLbl="sibTrans2D1" presStyleIdx="3" presStyleCnt="4"/>
      <dgm:spPr/>
    </dgm:pt>
    <dgm:pt modelId="{41EC2292-35C2-44DE-8F25-D59A85450BCD}" type="pres">
      <dgm:prSet presAssocID="{383427E9-3B0A-4D4A-A3BC-E88BA952B1E3}" presName="connectorText" presStyleLbl="sibTrans2D1" presStyleIdx="3" presStyleCnt="4"/>
      <dgm:spPr/>
    </dgm:pt>
    <dgm:pt modelId="{4E4EB12C-C2C6-46E5-B786-1D699AB27F26}" type="pres">
      <dgm:prSet presAssocID="{EA19D47D-6B7A-454A-9C7B-6042FD595CCE}" presName="node" presStyleLbl="node1" presStyleIdx="3" presStyleCnt="4">
        <dgm:presLayoutVars>
          <dgm:bulletEnabled val="1"/>
        </dgm:presLayoutVars>
      </dgm:prSet>
      <dgm:spPr/>
    </dgm:pt>
  </dgm:ptLst>
  <dgm:cxnLst>
    <dgm:cxn modelId="{2BC8EC02-B463-4DB5-AE25-879CA1A24822}" type="presOf" srcId="{37080F9F-7E5F-4118-8E00-A949B0A1A976}" destId="{3186CE81-913E-424D-B737-AE3B6183437C}" srcOrd="0" destOrd="0" presId="urn:microsoft.com/office/officeart/2005/8/layout/radial5"/>
    <dgm:cxn modelId="{A32D863E-605D-4A99-A033-001DC1D13368}" type="presOf" srcId="{EA19D47D-6B7A-454A-9C7B-6042FD595CCE}" destId="{4E4EB12C-C2C6-46E5-B786-1D699AB27F26}" srcOrd="0" destOrd="0" presId="urn:microsoft.com/office/officeart/2005/8/layout/radial5"/>
    <dgm:cxn modelId="{11966C5D-20BE-4ACD-B905-F497D0E4FAE0}" type="presOf" srcId="{522B3A08-D402-44F6-A005-E962B3130F38}" destId="{6B82C563-9299-4A32-BE4C-32634110DC67}" srcOrd="0" destOrd="0" presId="urn:microsoft.com/office/officeart/2005/8/layout/radial5"/>
    <dgm:cxn modelId="{1C27125E-AAD1-4693-B4E0-2094AACF97C9}" srcId="{65216136-969D-437B-B5AB-558413521146}" destId="{7D8B68C8-F179-42FE-9E22-079E48DF531E}" srcOrd="1" destOrd="0" parTransId="{D1A1EC83-2467-461D-9811-7B86D8D05A19}" sibTransId="{C7B83548-15E1-41C1-9FDF-06F28E80147F}"/>
    <dgm:cxn modelId="{CE1E9760-3969-4D7A-AE7A-202CAFFD8271}" type="presOf" srcId="{D1A1EC83-2467-461D-9811-7B86D8D05A19}" destId="{B1D0C567-3E11-46E7-8103-95CED67350A6}" srcOrd="1" destOrd="0" presId="urn:microsoft.com/office/officeart/2005/8/layout/radial5"/>
    <dgm:cxn modelId="{3F160841-143C-4F55-B325-7CCE3337936D}" srcId="{65216136-969D-437B-B5AB-558413521146}" destId="{EA19D47D-6B7A-454A-9C7B-6042FD595CCE}" srcOrd="3" destOrd="0" parTransId="{383427E9-3B0A-4D4A-A3BC-E88BA952B1E3}" sibTransId="{C21C11BB-9ABC-405A-A879-3CBCCD2548C2}"/>
    <dgm:cxn modelId="{15839E63-9D7B-4A7D-BCCA-4D5EB25A915F}" type="presOf" srcId="{1247155C-422E-432C-ABEE-4C4906B01EE3}" destId="{B0564D56-5667-4239-BCA3-85DF7C96DD56}" srcOrd="0" destOrd="0" presId="urn:microsoft.com/office/officeart/2005/8/layout/radial5"/>
    <dgm:cxn modelId="{1992026F-5E79-4624-B4B3-EDB766EE2325}" type="presOf" srcId="{D1A1EC83-2467-461D-9811-7B86D8D05A19}" destId="{84C1FF93-FFF0-41BB-9858-BC6CA9269CDA}" srcOrd="0" destOrd="0" presId="urn:microsoft.com/office/officeart/2005/8/layout/radial5"/>
    <dgm:cxn modelId="{28B26D71-C95A-422B-916B-B27DB251392F}" type="presOf" srcId="{383427E9-3B0A-4D4A-A3BC-E88BA952B1E3}" destId="{01322C45-3464-4123-8A13-0EE2A7E07D32}" srcOrd="0" destOrd="0" presId="urn:microsoft.com/office/officeart/2005/8/layout/radial5"/>
    <dgm:cxn modelId="{DC80CB54-FB8E-4D0C-B339-CBBBC82410A8}" type="presOf" srcId="{37080F9F-7E5F-4118-8E00-A949B0A1A976}" destId="{354BBF71-FDC5-4B55-BE71-9D618B4A90FD}" srcOrd="1" destOrd="0" presId="urn:microsoft.com/office/officeart/2005/8/layout/radial5"/>
    <dgm:cxn modelId="{8C485482-4C63-4B9C-BC34-C4098855809A}" type="presOf" srcId="{1247155C-422E-432C-ABEE-4C4906B01EE3}" destId="{BC1921C9-464E-48BE-B90C-839CF95995B2}" srcOrd="1" destOrd="0" presId="urn:microsoft.com/office/officeart/2005/8/layout/radial5"/>
    <dgm:cxn modelId="{D3B2628B-D9BC-4DEE-B12B-784953A7EAEA}" type="presOf" srcId="{7D8B68C8-F179-42FE-9E22-079E48DF531E}" destId="{C72E0627-115C-4643-9D0B-133D74CC0600}" srcOrd="0" destOrd="0" presId="urn:microsoft.com/office/officeart/2005/8/layout/radial5"/>
    <dgm:cxn modelId="{425FDB9A-554E-459F-9BD2-2BF26DD8BC2A}" srcId="{70ED3526-E7A0-48DE-9CD9-408EE990A4B9}" destId="{65216136-969D-437B-B5AB-558413521146}" srcOrd="0" destOrd="0" parTransId="{881AC1B9-A42B-4343-BB30-69E42F8D6453}" sibTransId="{A768263F-2FE9-410F-A62B-497ED4C9894E}"/>
    <dgm:cxn modelId="{66C670B0-DCAD-419C-9AF9-CEF940D21341}" type="presOf" srcId="{383427E9-3B0A-4D4A-A3BC-E88BA952B1E3}" destId="{41EC2292-35C2-44DE-8F25-D59A85450BCD}" srcOrd="1" destOrd="0" presId="urn:microsoft.com/office/officeart/2005/8/layout/radial5"/>
    <dgm:cxn modelId="{106984B7-2E46-4B3E-9C25-AB92273FBBC2}" type="presOf" srcId="{5558E04E-BC81-4DFD-84E8-E1D607D18C0B}" destId="{99CA2475-8369-4533-B522-B644BB3B1058}" srcOrd="0" destOrd="0" presId="urn:microsoft.com/office/officeart/2005/8/layout/radial5"/>
    <dgm:cxn modelId="{4325ADBA-AED1-4B47-86F9-246A0FAFEBFD}" type="presOf" srcId="{65216136-969D-437B-B5AB-558413521146}" destId="{916F9747-C262-4D5F-A31D-66608F29673F}" srcOrd="0" destOrd="0" presId="urn:microsoft.com/office/officeart/2005/8/layout/radial5"/>
    <dgm:cxn modelId="{2C7E8FC5-9B7F-4379-B1CF-08209D8F17F2}" type="presOf" srcId="{70ED3526-E7A0-48DE-9CD9-408EE990A4B9}" destId="{7F221153-7A22-4687-A962-B6799D5B656C}" srcOrd="0" destOrd="0" presId="urn:microsoft.com/office/officeart/2005/8/layout/radial5"/>
    <dgm:cxn modelId="{62359BC9-953F-42FD-B301-B44C0F0BAE1A}" srcId="{65216136-969D-437B-B5AB-558413521146}" destId="{5558E04E-BC81-4DFD-84E8-E1D607D18C0B}" srcOrd="2" destOrd="0" parTransId="{37080F9F-7E5F-4118-8E00-A949B0A1A976}" sibTransId="{E2300C24-145C-467B-B1E2-A634EB6D0E52}"/>
    <dgm:cxn modelId="{E1414BE9-AD76-4379-B0B7-A43617069095}" srcId="{65216136-969D-437B-B5AB-558413521146}" destId="{522B3A08-D402-44F6-A005-E962B3130F38}" srcOrd="0" destOrd="0" parTransId="{1247155C-422E-432C-ABEE-4C4906B01EE3}" sibTransId="{0D51FF81-A9FE-4537-9BBA-5212BF7A92A5}"/>
    <dgm:cxn modelId="{891F8BE6-F1F9-4118-B35C-19B5ADFADF14}" type="presParOf" srcId="{7F221153-7A22-4687-A962-B6799D5B656C}" destId="{916F9747-C262-4D5F-A31D-66608F29673F}" srcOrd="0" destOrd="0" presId="urn:microsoft.com/office/officeart/2005/8/layout/radial5"/>
    <dgm:cxn modelId="{383B6540-8DD6-40BD-B8A7-36F073AF6F26}" type="presParOf" srcId="{7F221153-7A22-4687-A962-B6799D5B656C}" destId="{B0564D56-5667-4239-BCA3-85DF7C96DD56}" srcOrd="1" destOrd="0" presId="urn:microsoft.com/office/officeart/2005/8/layout/radial5"/>
    <dgm:cxn modelId="{265B71B6-F42B-405D-A729-D1F2E175CDF1}" type="presParOf" srcId="{B0564D56-5667-4239-BCA3-85DF7C96DD56}" destId="{BC1921C9-464E-48BE-B90C-839CF95995B2}" srcOrd="0" destOrd="0" presId="urn:microsoft.com/office/officeart/2005/8/layout/radial5"/>
    <dgm:cxn modelId="{5AF8BEE5-2140-4B03-803B-49FC261EF224}" type="presParOf" srcId="{7F221153-7A22-4687-A962-B6799D5B656C}" destId="{6B82C563-9299-4A32-BE4C-32634110DC67}" srcOrd="2" destOrd="0" presId="urn:microsoft.com/office/officeart/2005/8/layout/radial5"/>
    <dgm:cxn modelId="{CF0BCA87-D9B4-437E-B04B-FE908A04674F}" type="presParOf" srcId="{7F221153-7A22-4687-A962-B6799D5B656C}" destId="{84C1FF93-FFF0-41BB-9858-BC6CA9269CDA}" srcOrd="3" destOrd="0" presId="urn:microsoft.com/office/officeart/2005/8/layout/radial5"/>
    <dgm:cxn modelId="{98A39900-6FBB-49CC-8AAA-4B32B3DCFD74}" type="presParOf" srcId="{84C1FF93-FFF0-41BB-9858-BC6CA9269CDA}" destId="{B1D0C567-3E11-46E7-8103-95CED67350A6}" srcOrd="0" destOrd="0" presId="urn:microsoft.com/office/officeart/2005/8/layout/radial5"/>
    <dgm:cxn modelId="{5F33676A-165E-4AF5-A1AA-1B300132A2B0}" type="presParOf" srcId="{7F221153-7A22-4687-A962-B6799D5B656C}" destId="{C72E0627-115C-4643-9D0B-133D74CC0600}" srcOrd="4" destOrd="0" presId="urn:microsoft.com/office/officeart/2005/8/layout/radial5"/>
    <dgm:cxn modelId="{D7F1EB15-2DA3-4F7D-9B90-235C6A9FD783}" type="presParOf" srcId="{7F221153-7A22-4687-A962-B6799D5B656C}" destId="{3186CE81-913E-424D-B737-AE3B6183437C}" srcOrd="5" destOrd="0" presId="urn:microsoft.com/office/officeart/2005/8/layout/radial5"/>
    <dgm:cxn modelId="{EF838B43-5E8E-457D-84E7-89050162DCD6}" type="presParOf" srcId="{3186CE81-913E-424D-B737-AE3B6183437C}" destId="{354BBF71-FDC5-4B55-BE71-9D618B4A90FD}" srcOrd="0" destOrd="0" presId="urn:microsoft.com/office/officeart/2005/8/layout/radial5"/>
    <dgm:cxn modelId="{4CDEE813-CECA-4A2B-8AF1-376B52230C21}" type="presParOf" srcId="{7F221153-7A22-4687-A962-B6799D5B656C}" destId="{99CA2475-8369-4533-B522-B644BB3B1058}" srcOrd="6" destOrd="0" presId="urn:microsoft.com/office/officeart/2005/8/layout/radial5"/>
    <dgm:cxn modelId="{87061DEE-BFF5-4BD3-9DA1-AC084A627F52}" type="presParOf" srcId="{7F221153-7A22-4687-A962-B6799D5B656C}" destId="{01322C45-3464-4123-8A13-0EE2A7E07D32}" srcOrd="7" destOrd="0" presId="urn:microsoft.com/office/officeart/2005/8/layout/radial5"/>
    <dgm:cxn modelId="{C0B5306F-AFD2-48F8-BC60-3A61CCCD491A}" type="presParOf" srcId="{01322C45-3464-4123-8A13-0EE2A7E07D32}" destId="{41EC2292-35C2-44DE-8F25-D59A85450BCD}" srcOrd="0" destOrd="0" presId="urn:microsoft.com/office/officeart/2005/8/layout/radial5"/>
    <dgm:cxn modelId="{E60A2151-6044-4B2E-A989-DD126A164C82}" type="presParOf" srcId="{7F221153-7A22-4687-A962-B6799D5B656C}" destId="{4E4EB12C-C2C6-46E5-B786-1D699AB27F26}" srcOrd="8" destOrd="0" presId="urn:microsoft.com/office/officeart/2005/8/layout/radial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011332-1413-439D-A104-11ADFE5E810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B81D253-CB73-43B2-9437-B6EE9B781FFF}">
      <dgm:prSet/>
      <dgm:spPr/>
      <dgm:t>
        <a:bodyPr/>
        <a:lstStyle/>
        <a:p>
          <a:pPr>
            <a:lnSpc>
              <a:spcPct val="100000"/>
            </a:lnSpc>
          </a:pPr>
          <a:r>
            <a:rPr lang="en-US" dirty="0"/>
            <a:t>Analyzing Product Trends: Study individual product patterns.</a:t>
          </a:r>
        </a:p>
      </dgm:t>
    </dgm:pt>
    <dgm:pt modelId="{54A992FE-4C88-4D8B-8FC4-B7238BB04D2D}" type="parTrans" cxnId="{0059F885-A279-4060-905D-E2003EA9C2CA}">
      <dgm:prSet/>
      <dgm:spPr/>
      <dgm:t>
        <a:bodyPr/>
        <a:lstStyle/>
        <a:p>
          <a:endParaRPr lang="en-US"/>
        </a:p>
      </dgm:t>
    </dgm:pt>
    <dgm:pt modelId="{9813A8E6-A8C2-4C43-AE6B-AE5CC851F814}" type="sibTrans" cxnId="{0059F885-A279-4060-905D-E2003EA9C2CA}">
      <dgm:prSet/>
      <dgm:spPr/>
      <dgm:t>
        <a:bodyPr/>
        <a:lstStyle/>
        <a:p>
          <a:pPr>
            <a:lnSpc>
              <a:spcPct val="100000"/>
            </a:lnSpc>
          </a:pPr>
          <a:endParaRPr lang="en-US"/>
        </a:p>
      </dgm:t>
    </dgm:pt>
    <dgm:pt modelId="{2433B1CE-701A-4155-A0DA-4B5B9F5569D5}">
      <dgm:prSet/>
      <dgm:spPr/>
      <dgm:t>
        <a:bodyPr/>
        <a:lstStyle/>
        <a:p>
          <a:pPr>
            <a:lnSpc>
              <a:spcPct val="100000"/>
            </a:lnSpc>
          </a:pPr>
          <a:r>
            <a:rPr lang="en-US"/>
            <a:t>Spotting Outliers: Identify products with significant variations between actual and predicted values. Investigate reasons like promotions, external events, or supply chain issues.</a:t>
          </a:r>
        </a:p>
      </dgm:t>
    </dgm:pt>
    <dgm:pt modelId="{1F664922-2D77-4C80-8961-270713728836}" type="parTrans" cxnId="{1B2EB3CB-129F-4A4A-94B3-0C4860D3BE4A}">
      <dgm:prSet/>
      <dgm:spPr/>
      <dgm:t>
        <a:bodyPr/>
        <a:lstStyle/>
        <a:p>
          <a:endParaRPr lang="en-US"/>
        </a:p>
      </dgm:t>
    </dgm:pt>
    <dgm:pt modelId="{1EF9C8E3-E9ED-4D7B-9F19-555124C5ABCE}" type="sibTrans" cxnId="{1B2EB3CB-129F-4A4A-94B3-0C4860D3BE4A}">
      <dgm:prSet/>
      <dgm:spPr/>
      <dgm:t>
        <a:bodyPr/>
        <a:lstStyle/>
        <a:p>
          <a:pPr>
            <a:lnSpc>
              <a:spcPct val="100000"/>
            </a:lnSpc>
          </a:pPr>
          <a:endParaRPr lang="en-US"/>
        </a:p>
      </dgm:t>
    </dgm:pt>
    <dgm:pt modelId="{0E770D8D-64DE-45CB-87E0-6BD0AF76A3BB}">
      <dgm:prSet/>
      <dgm:spPr/>
      <dgm:t>
        <a:bodyPr/>
        <a:lstStyle/>
        <a:p>
          <a:pPr>
            <a:lnSpc>
              <a:spcPct val="100000"/>
            </a:lnSpc>
          </a:pPr>
          <a:r>
            <a:rPr lang="en-US"/>
            <a:t>Opportunities for Enhancement: Gather user feedback and involve the R&amp;D team to research and enhance model quality.</a:t>
          </a:r>
        </a:p>
      </dgm:t>
    </dgm:pt>
    <dgm:pt modelId="{511EB64E-4070-4460-9DD1-269519E831C6}" type="parTrans" cxnId="{49565E17-DB62-4180-B91F-4EE2907C913C}">
      <dgm:prSet/>
      <dgm:spPr/>
      <dgm:t>
        <a:bodyPr/>
        <a:lstStyle/>
        <a:p>
          <a:endParaRPr lang="en-US"/>
        </a:p>
      </dgm:t>
    </dgm:pt>
    <dgm:pt modelId="{66A2C6EA-565C-4D2F-8AFE-4212C92C0B5B}" type="sibTrans" cxnId="{49565E17-DB62-4180-B91F-4EE2907C913C}">
      <dgm:prSet/>
      <dgm:spPr/>
      <dgm:t>
        <a:bodyPr/>
        <a:lstStyle/>
        <a:p>
          <a:pPr>
            <a:lnSpc>
              <a:spcPct val="100000"/>
            </a:lnSpc>
          </a:pPr>
          <a:endParaRPr lang="en-US"/>
        </a:p>
      </dgm:t>
    </dgm:pt>
    <dgm:pt modelId="{E67FED1A-9E18-4343-9C31-AA9A45B7BE81}">
      <dgm:prSet/>
      <dgm:spPr/>
      <dgm:t>
        <a:bodyPr/>
        <a:lstStyle/>
        <a:p>
          <a:pPr>
            <a:lnSpc>
              <a:spcPct val="100000"/>
            </a:lnSpc>
          </a:pPr>
          <a:r>
            <a:rPr lang="en-US"/>
            <a:t>Strategic Decision-Making: Inform inventory management, production planning, and resource allocation strategies.</a:t>
          </a:r>
        </a:p>
      </dgm:t>
    </dgm:pt>
    <dgm:pt modelId="{42A2EB54-DA1D-4480-8949-8B7A950D5064}" type="parTrans" cxnId="{FFAAD56E-427E-4678-971F-0F95892AEB24}">
      <dgm:prSet/>
      <dgm:spPr/>
      <dgm:t>
        <a:bodyPr/>
        <a:lstStyle/>
        <a:p>
          <a:endParaRPr lang="en-US"/>
        </a:p>
      </dgm:t>
    </dgm:pt>
    <dgm:pt modelId="{448E22DB-96D4-4B58-84E0-838DA625D298}" type="sibTrans" cxnId="{FFAAD56E-427E-4678-971F-0F95892AEB24}">
      <dgm:prSet/>
      <dgm:spPr/>
      <dgm:t>
        <a:bodyPr/>
        <a:lstStyle/>
        <a:p>
          <a:pPr>
            <a:lnSpc>
              <a:spcPct val="100000"/>
            </a:lnSpc>
          </a:pPr>
          <a:endParaRPr lang="en-US"/>
        </a:p>
      </dgm:t>
    </dgm:pt>
    <dgm:pt modelId="{B9F05D21-4629-47A8-B556-F9B9CAD23861}">
      <dgm:prSet/>
      <dgm:spPr/>
      <dgm:t>
        <a:bodyPr/>
        <a:lstStyle/>
        <a:p>
          <a:pPr>
            <a:lnSpc>
              <a:spcPct val="100000"/>
            </a:lnSpc>
          </a:pPr>
          <a:r>
            <a:rPr lang="en-US"/>
            <a:t>Effective Communication and Collaboration: Foster teamwork and open communication channels for seamless coordination.</a:t>
          </a:r>
        </a:p>
      </dgm:t>
    </dgm:pt>
    <dgm:pt modelId="{9C094933-B642-406B-AC75-17624C30B01B}" type="parTrans" cxnId="{0028AF69-D8B3-4F61-88F2-8A6E451547D7}">
      <dgm:prSet/>
      <dgm:spPr/>
      <dgm:t>
        <a:bodyPr/>
        <a:lstStyle/>
        <a:p>
          <a:endParaRPr lang="en-US"/>
        </a:p>
      </dgm:t>
    </dgm:pt>
    <dgm:pt modelId="{E7E932F7-52E6-4D8A-A222-A42042861769}" type="sibTrans" cxnId="{0028AF69-D8B3-4F61-88F2-8A6E451547D7}">
      <dgm:prSet/>
      <dgm:spPr/>
      <dgm:t>
        <a:bodyPr/>
        <a:lstStyle/>
        <a:p>
          <a:endParaRPr lang="en-US"/>
        </a:p>
      </dgm:t>
    </dgm:pt>
    <dgm:pt modelId="{B764622B-BEC8-434B-8FB2-C31866385531}" type="pres">
      <dgm:prSet presAssocID="{02011332-1413-439D-A104-11ADFE5E810B}" presName="root" presStyleCnt="0">
        <dgm:presLayoutVars>
          <dgm:dir/>
          <dgm:resizeHandles val="exact"/>
        </dgm:presLayoutVars>
      </dgm:prSet>
      <dgm:spPr/>
    </dgm:pt>
    <dgm:pt modelId="{5D6936B3-3FE6-438D-9BE3-7C071583AF1F}" type="pres">
      <dgm:prSet presAssocID="{02011332-1413-439D-A104-11ADFE5E810B}" presName="container" presStyleCnt="0">
        <dgm:presLayoutVars>
          <dgm:dir/>
          <dgm:resizeHandles val="exact"/>
        </dgm:presLayoutVars>
      </dgm:prSet>
      <dgm:spPr/>
    </dgm:pt>
    <dgm:pt modelId="{21BF32B7-882F-4F26-B58D-4506D2AF1D51}" type="pres">
      <dgm:prSet presAssocID="{4B81D253-CB73-43B2-9437-B6EE9B781FFF}" presName="compNode" presStyleCnt="0"/>
      <dgm:spPr/>
    </dgm:pt>
    <dgm:pt modelId="{D83D9F29-6DA4-4EE9-B82F-F3B9451FB61F}" type="pres">
      <dgm:prSet presAssocID="{4B81D253-CB73-43B2-9437-B6EE9B781FFF}" presName="iconBgRect" presStyleLbl="bgShp" presStyleIdx="0" presStyleCnt="5"/>
      <dgm:spPr/>
    </dgm:pt>
    <dgm:pt modelId="{4582E5E4-85D3-4ADE-A9AC-BC71BAE6AB0A}" type="pres">
      <dgm:prSet presAssocID="{4B81D253-CB73-43B2-9437-B6EE9B781FF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732E7AD3-8C51-4406-B592-967DDC2E2A8D}" type="pres">
      <dgm:prSet presAssocID="{4B81D253-CB73-43B2-9437-B6EE9B781FFF}" presName="spaceRect" presStyleCnt="0"/>
      <dgm:spPr/>
    </dgm:pt>
    <dgm:pt modelId="{9DA883B4-CFEE-4DF1-96B1-BAF0D4026F0E}" type="pres">
      <dgm:prSet presAssocID="{4B81D253-CB73-43B2-9437-B6EE9B781FFF}" presName="textRect" presStyleLbl="revTx" presStyleIdx="0" presStyleCnt="5">
        <dgm:presLayoutVars>
          <dgm:chMax val="1"/>
          <dgm:chPref val="1"/>
        </dgm:presLayoutVars>
      </dgm:prSet>
      <dgm:spPr/>
    </dgm:pt>
    <dgm:pt modelId="{FBB8E98B-E324-4326-A8BF-B33113C66555}" type="pres">
      <dgm:prSet presAssocID="{9813A8E6-A8C2-4C43-AE6B-AE5CC851F814}" presName="sibTrans" presStyleLbl="sibTrans2D1" presStyleIdx="0" presStyleCnt="0"/>
      <dgm:spPr/>
    </dgm:pt>
    <dgm:pt modelId="{0A056C33-8014-4978-A9E1-F32A16C3DFE7}" type="pres">
      <dgm:prSet presAssocID="{2433B1CE-701A-4155-A0DA-4B5B9F5569D5}" presName="compNode" presStyleCnt="0"/>
      <dgm:spPr/>
    </dgm:pt>
    <dgm:pt modelId="{6C22CC61-FC12-479F-A387-B2DDC4DB8433}" type="pres">
      <dgm:prSet presAssocID="{2433B1CE-701A-4155-A0DA-4B5B9F5569D5}" presName="iconBgRect" presStyleLbl="bgShp" presStyleIdx="1" presStyleCnt="5"/>
      <dgm:spPr/>
    </dgm:pt>
    <dgm:pt modelId="{00CD990A-4848-4423-9BC3-7882A7042B40}" type="pres">
      <dgm:prSet presAssocID="{2433B1CE-701A-4155-A0DA-4B5B9F5569D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search"/>
        </a:ext>
      </dgm:extLst>
    </dgm:pt>
    <dgm:pt modelId="{D24558D5-93F4-4E23-AA27-0B718DD68259}" type="pres">
      <dgm:prSet presAssocID="{2433B1CE-701A-4155-A0DA-4B5B9F5569D5}" presName="spaceRect" presStyleCnt="0"/>
      <dgm:spPr/>
    </dgm:pt>
    <dgm:pt modelId="{15D0FDDE-1CAB-421D-9748-796B9B8B9995}" type="pres">
      <dgm:prSet presAssocID="{2433B1CE-701A-4155-A0DA-4B5B9F5569D5}" presName="textRect" presStyleLbl="revTx" presStyleIdx="1" presStyleCnt="5">
        <dgm:presLayoutVars>
          <dgm:chMax val="1"/>
          <dgm:chPref val="1"/>
        </dgm:presLayoutVars>
      </dgm:prSet>
      <dgm:spPr/>
    </dgm:pt>
    <dgm:pt modelId="{AA6A0C6B-B51C-45BA-B5DF-BC7BA0BD4510}" type="pres">
      <dgm:prSet presAssocID="{1EF9C8E3-E9ED-4D7B-9F19-555124C5ABCE}" presName="sibTrans" presStyleLbl="sibTrans2D1" presStyleIdx="0" presStyleCnt="0"/>
      <dgm:spPr/>
    </dgm:pt>
    <dgm:pt modelId="{E26F950C-6832-467C-A43E-993C541E2032}" type="pres">
      <dgm:prSet presAssocID="{0E770D8D-64DE-45CB-87E0-6BD0AF76A3BB}" presName="compNode" presStyleCnt="0"/>
      <dgm:spPr/>
    </dgm:pt>
    <dgm:pt modelId="{B1101673-C134-4BF4-BC8F-4F924527C10C}" type="pres">
      <dgm:prSet presAssocID="{0E770D8D-64DE-45CB-87E0-6BD0AF76A3BB}" presName="iconBgRect" presStyleLbl="bgShp" presStyleIdx="2" presStyleCnt="5"/>
      <dgm:spPr/>
    </dgm:pt>
    <dgm:pt modelId="{6C86A0A1-2475-4097-8EDD-E8DEC7D9A270}" type="pres">
      <dgm:prSet presAssocID="{0E770D8D-64DE-45CB-87E0-6BD0AF76A3B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of People"/>
        </a:ext>
      </dgm:extLst>
    </dgm:pt>
    <dgm:pt modelId="{A6192196-DA4B-41EC-A9CF-13233C9EBA35}" type="pres">
      <dgm:prSet presAssocID="{0E770D8D-64DE-45CB-87E0-6BD0AF76A3BB}" presName="spaceRect" presStyleCnt="0"/>
      <dgm:spPr/>
    </dgm:pt>
    <dgm:pt modelId="{00D57810-767B-4A1B-8197-0E88AD19B7C4}" type="pres">
      <dgm:prSet presAssocID="{0E770D8D-64DE-45CB-87E0-6BD0AF76A3BB}" presName="textRect" presStyleLbl="revTx" presStyleIdx="2" presStyleCnt="5">
        <dgm:presLayoutVars>
          <dgm:chMax val="1"/>
          <dgm:chPref val="1"/>
        </dgm:presLayoutVars>
      </dgm:prSet>
      <dgm:spPr/>
    </dgm:pt>
    <dgm:pt modelId="{D9B4E2BC-8584-42A0-B0BF-18591C498AA5}" type="pres">
      <dgm:prSet presAssocID="{66A2C6EA-565C-4D2F-8AFE-4212C92C0B5B}" presName="sibTrans" presStyleLbl="sibTrans2D1" presStyleIdx="0" presStyleCnt="0"/>
      <dgm:spPr/>
    </dgm:pt>
    <dgm:pt modelId="{2D61D713-1620-4197-B8BD-AACA10023657}" type="pres">
      <dgm:prSet presAssocID="{E67FED1A-9E18-4343-9C31-AA9A45B7BE81}" presName="compNode" presStyleCnt="0"/>
      <dgm:spPr/>
    </dgm:pt>
    <dgm:pt modelId="{F9F04462-C0DA-45E5-8C63-5643204A5AAE}" type="pres">
      <dgm:prSet presAssocID="{E67FED1A-9E18-4343-9C31-AA9A45B7BE81}" presName="iconBgRect" presStyleLbl="bgShp" presStyleIdx="3" presStyleCnt="5"/>
      <dgm:spPr/>
    </dgm:pt>
    <dgm:pt modelId="{8BA800B5-58B3-4E7B-8D49-2D138774150F}" type="pres">
      <dgm:prSet presAssocID="{E67FED1A-9E18-4343-9C31-AA9A45B7BE8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ierarchy"/>
        </a:ext>
      </dgm:extLst>
    </dgm:pt>
    <dgm:pt modelId="{9AF054EE-55D7-468A-9745-7DDB5C5853A4}" type="pres">
      <dgm:prSet presAssocID="{E67FED1A-9E18-4343-9C31-AA9A45B7BE81}" presName="spaceRect" presStyleCnt="0"/>
      <dgm:spPr/>
    </dgm:pt>
    <dgm:pt modelId="{3A764F4D-420A-420A-8B8C-A541FD4F831F}" type="pres">
      <dgm:prSet presAssocID="{E67FED1A-9E18-4343-9C31-AA9A45B7BE81}" presName="textRect" presStyleLbl="revTx" presStyleIdx="3" presStyleCnt="5">
        <dgm:presLayoutVars>
          <dgm:chMax val="1"/>
          <dgm:chPref val="1"/>
        </dgm:presLayoutVars>
      </dgm:prSet>
      <dgm:spPr/>
    </dgm:pt>
    <dgm:pt modelId="{984C6385-7592-4CBC-A63D-6ECCC3A60503}" type="pres">
      <dgm:prSet presAssocID="{448E22DB-96D4-4B58-84E0-838DA625D298}" presName="sibTrans" presStyleLbl="sibTrans2D1" presStyleIdx="0" presStyleCnt="0"/>
      <dgm:spPr/>
    </dgm:pt>
    <dgm:pt modelId="{276B25B1-9D0C-46F4-96CB-7A6D172D1C71}" type="pres">
      <dgm:prSet presAssocID="{B9F05D21-4629-47A8-B556-F9B9CAD23861}" presName="compNode" presStyleCnt="0"/>
      <dgm:spPr/>
    </dgm:pt>
    <dgm:pt modelId="{3380C5A1-1964-4B63-8F9C-6881594563BB}" type="pres">
      <dgm:prSet presAssocID="{B9F05D21-4629-47A8-B556-F9B9CAD23861}" presName="iconBgRect" presStyleLbl="bgShp" presStyleIdx="4" presStyleCnt="5"/>
      <dgm:spPr/>
    </dgm:pt>
    <dgm:pt modelId="{5D3768C5-B5E6-4345-B2E4-095B45106FAB}" type="pres">
      <dgm:prSet presAssocID="{B9F05D21-4629-47A8-B556-F9B9CAD2386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at"/>
        </a:ext>
      </dgm:extLst>
    </dgm:pt>
    <dgm:pt modelId="{3D185DAA-19D4-4336-A322-C041FE34DEB8}" type="pres">
      <dgm:prSet presAssocID="{B9F05D21-4629-47A8-B556-F9B9CAD23861}" presName="spaceRect" presStyleCnt="0"/>
      <dgm:spPr/>
    </dgm:pt>
    <dgm:pt modelId="{DDCE714A-FCD2-4377-A6CA-33D87C965A2F}" type="pres">
      <dgm:prSet presAssocID="{B9F05D21-4629-47A8-B556-F9B9CAD23861}" presName="textRect" presStyleLbl="revTx" presStyleIdx="4" presStyleCnt="5">
        <dgm:presLayoutVars>
          <dgm:chMax val="1"/>
          <dgm:chPref val="1"/>
        </dgm:presLayoutVars>
      </dgm:prSet>
      <dgm:spPr/>
    </dgm:pt>
  </dgm:ptLst>
  <dgm:cxnLst>
    <dgm:cxn modelId="{49565E17-DB62-4180-B91F-4EE2907C913C}" srcId="{02011332-1413-439D-A104-11ADFE5E810B}" destId="{0E770D8D-64DE-45CB-87E0-6BD0AF76A3BB}" srcOrd="2" destOrd="0" parTransId="{511EB64E-4070-4460-9DD1-269519E831C6}" sibTransId="{66A2C6EA-565C-4D2F-8AFE-4212C92C0B5B}"/>
    <dgm:cxn modelId="{63E17437-2EB8-4206-952F-A6A8DC9A0F37}" type="presOf" srcId="{1EF9C8E3-E9ED-4D7B-9F19-555124C5ABCE}" destId="{AA6A0C6B-B51C-45BA-B5DF-BC7BA0BD4510}" srcOrd="0" destOrd="0" presId="urn:microsoft.com/office/officeart/2018/2/layout/IconCircleList"/>
    <dgm:cxn modelId="{8675D83E-E5A1-4E88-8D37-58AA28AF4433}" type="presOf" srcId="{4B81D253-CB73-43B2-9437-B6EE9B781FFF}" destId="{9DA883B4-CFEE-4DF1-96B1-BAF0D4026F0E}" srcOrd="0" destOrd="0" presId="urn:microsoft.com/office/officeart/2018/2/layout/IconCircleList"/>
    <dgm:cxn modelId="{E5B97240-10A8-4858-9A6A-29EDDB4BF082}" type="presOf" srcId="{66A2C6EA-565C-4D2F-8AFE-4212C92C0B5B}" destId="{D9B4E2BC-8584-42A0-B0BF-18591C498AA5}" srcOrd="0" destOrd="0" presId="urn:microsoft.com/office/officeart/2018/2/layout/IconCircleList"/>
    <dgm:cxn modelId="{0028AF69-D8B3-4F61-88F2-8A6E451547D7}" srcId="{02011332-1413-439D-A104-11ADFE5E810B}" destId="{B9F05D21-4629-47A8-B556-F9B9CAD23861}" srcOrd="4" destOrd="0" parTransId="{9C094933-B642-406B-AC75-17624C30B01B}" sibTransId="{E7E932F7-52E6-4D8A-A222-A42042861769}"/>
    <dgm:cxn modelId="{FFAAD56E-427E-4678-971F-0F95892AEB24}" srcId="{02011332-1413-439D-A104-11ADFE5E810B}" destId="{E67FED1A-9E18-4343-9C31-AA9A45B7BE81}" srcOrd="3" destOrd="0" parTransId="{42A2EB54-DA1D-4480-8949-8B7A950D5064}" sibTransId="{448E22DB-96D4-4B58-84E0-838DA625D298}"/>
    <dgm:cxn modelId="{A7946750-C42E-4A52-A15B-2A251F4335E3}" type="presOf" srcId="{0E770D8D-64DE-45CB-87E0-6BD0AF76A3BB}" destId="{00D57810-767B-4A1B-8197-0E88AD19B7C4}" srcOrd="0" destOrd="0" presId="urn:microsoft.com/office/officeart/2018/2/layout/IconCircleList"/>
    <dgm:cxn modelId="{7423BC71-1B2E-4C49-A30E-FED57F981EB3}" type="presOf" srcId="{B9F05D21-4629-47A8-B556-F9B9CAD23861}" destId="{DDCE714A-FCD2-4377-A6CA-33D87C965A2F}" srcOrd="0" destOrd="0" presId="urn:microsoft.com/office/officeart/2018/2/layout/IconCircleList"/>
    <dgm:cxn modelId="{E75B5B72-6C92-46E9-A300-659FD7919FD9}" type="presOf" srcId="{E67FED1A-9E18-4343-9C31-AA9A45B7BE81}" destId="{3A764F4D-420A-420A-8B8C-A541FD4F831F}" srcOrd="0" destOrd="0" presId="urn:microsoft.com/office/officeart/2018/2/layout/IconCircleList"/>
    <dgm:cxn modelId="{52BA2558-FF67-498D-A607-FC4F15A41EAD}" type="presOf" srcId="{02011332-1413-439D-A104-11ADFE5E810B}" destId="{B764622B-BEC8-434B-8FB2-C31866385531}" srcOrd="0" destOrd="0" presId="urn:microsoft.com/office/officeart/2018/2/layout/IconCircleList"/>
    <dgm:cxn modelId="{0059F885-A279-4060-905D-E2003EA9C2CA}" srcId="{02011332-1413-439D-A104-11ADFE5E810B}" destId="{4B81D253-CB73-43B2-9437-B6EE9B781FFF}" srcOrd="0" destOrd="0" parTransId="{54A992FE-4C88-4D8B-8FC4-B7238BB04D2D}" sibTransId="{9813A8E6-A8C2-4C43-AE6B-AE5CC851F814}"/>
    <dgm:cxn modelId="{BC538EB4-A342-4F09-BC4F-7EDEF4D05EB0}" type="presOf" srcId="{9813A8E6-A8C2-4C43-AE6B-AE5CC851F814}" destId="{FBB8E98B-E324-4326-A8BF-B33113C66555}" srcOrd="0" destOrd="0" presId="urn:microsoft.com/office/officeart/2018/2/layout/IconCircleList"/>
    <dgm:cxn modelId="{1B2EB3CB-129F-4A4A-94B3-0C4860D3BE4A}" srcId="{02011332-1413-439D-A104-11ADFE5E810B}" destId="{2433B1CE-701A-4155-A0DA-4B5B9F5569D5}" srcOrd="1" destOrd="0" parTransId="{1F664922-2D77-4C80-8961-270713728836}" sibTransId="{1EF9C8E3-E9ED-4D7B-9F19-555124C5ABCE}"/>
    <dgm:cxn modelId="{AA5284F2-2AFF-46FA-BC74-15CC3BA9D1C6}" type="presOf" srcId="{2433B1CE-701A-4155-A0DA-4B5B9F5569D5}" destId="{15D0FDDE-1CAB-421D-9748-796B9B8B9995}" srcOrd="0" destOrd="0" presId="urn:microsoft.com/office/officeart/2018/2/layout/IconCircleList"/>
    <dgm:cxn modelId="{C5C187F8-ECC0-45BF-9A5E-C9FD0CF3B77C}" type="presOf" srcId="{448E22DB-96D4-4B58-84E0-838DA625D298}" destId="{984C6385-7592-4CBC-A63D-6ECCC3A60503}" srcOrd="0" destOrd="0" presId="urn:microsoft.com/office/officeart/2018/2/layout/IconCircleList"/>
    <dgm:cxn modelId="{87B16238-2F4D-4A55-9C59-953B2B84A235}" type="presParOf" srcId="{B764622B-BEC8-434B-8FB2-C31866385531}" destId="{5D6936B3-3FE6-438D-9BE3-7C071583AF1F}" srcOrd="0" destOrd="0" presId="urn:microsoft.com/office/officeart/2018/2/layout/IconCircleList"/>
    <dgm:cxn modelId="{40665B31-5A57-491A-BD56-F8C758F329AA}" type="presParOf" srcId="{5D6936B3-3FE6-438D-9BE3-7C071583AF1F}" destId="{21BF32B7-882F-4F26-B58D-4506D2AF1D51}" srcOrd="0" destOrd="0" presId="urn:microsoft.com/office/officeart/2018/2/layout/IconCircleList"/>
    <dgm:cxn modelId="{4209A38A-EC11-4BBF-B793-EADC475ED068}" type="presParOf" srcId="{21BF32B7-882F-4F26-B58D-4506D2AF1D51}" destId="{D83D9F29-6DA4-4EE9-B82F-F3B9451FB61F}" srcOrd="0" destOrd="0" presId="urn:microsoft.com/office/officeart/2018/2/layout/IconCircleList"/>
    <dgm:cxn modelId="{1A06B72A-C4B5-4EA4-B883-B3449F4DEFC1}" type="presParOf" srcId="{21BF32B7-882F-4F26-B58D-4506D2AF1D51}" destId="{4582E5E4-85D3-4ADE-A9AC-BC71BAE6AB0A}" srcOrd="1" destOrd="0" presId="urn:microsoft.com/office/officeart/2018/2/layout/IconCircleList"/>
    <dgm:cxn modelId="{A114B587-63B8-4FB1-B20F-878A04047829}" type="presParOf" srcId="{21BF32B7-882F-4F26-B58D-4506D2AF1D51}" destId="{732E7AD3-8C51-4406-B592-967DDC2E2A8D}" srcOrd="2" destOrd="0" presId="urn:microsoft.com/office/officeart/2018/2/layout/IconCircleList"/>
    <dgm:cxn modelId="{49A5C5E2-F539-4EDE-9D86-43D6EEB732DF}" type="presParOf" srcId="{21BF32B7-882F-4F26-B58D-4506D2AF1D51}" destId="{9DA883B4-CFEE-4DF1-96B1-BAF0D4026F0E}" srcOrd="3" destOrd="0" presId="urn:microsoft.com/office/officeart/2018/2/layout/IconCircleList"/>
    <dgm:cxn modelId="{913E3029-9E1D-4A49-BA14-7F5CB0B877BF}" type="presParOf" srcId="{5D6936B3-3FE6-438D-9BE3-7C071583AF1F}" destId="{FBB8E98B-E324-4326-A8BF-B33113C66555}" srcOrd="1" destOrd="0" presId="urn:microsoft.com/office/officeart/2018/2/layout/IconCircleList"/>
    <dgm:cxn modelId="{6529E7E0-3E96-4D56-9A13-E51926737036}" type="presParOf" srcId="{5D6936B3-3FE6-438D-9BE3-7C071583AF1F}" destId="{0A056C33-8014-4978-A9E1-F32A16C3DFE7}" srcOrd="2" destOrd="0" presId="urn:microsoft.com/office/officeart/2018/2/layout/IconCircleList"/>
    <dgm:cxn modelId="{757A0889-5B13-404B-A853-FF4F3F609F85}" type="presParOf" srcId="{0A056C33-8014-4978-A9E1-F32A16C3DFE7}" destId="{6C22CC61-FC12-479F-A387-B2DDC4DB8433}" srcOrd="0" destOrd="0" presId="urn:microsoft.com/office/officeart/2018/2/layout/IconCircleList"/>
    <dgm:cxn modelId="{0E590E13-942A-47EE-AEBB-F0CA682BD681}" type="presParOf" srcId="{0A056C33-8014-4978-A9E1-F32A16C3DFE7}" destId="{00CD990A-4848-4423-9BC3-7882A7042B40}" srcOrd="1" destOrd="0" presId="urn:microsoft.com/office/officeart/2018/2/layout/IconCircleList"/>
    <dgm:cxn modelId="{F9735537-5BD6-4227-9D8F-DE9AA610D75E}" type="presParOf" srcId="{0A056C33-8014-4978-A9E1-F32A16C3DFE7}" destId="{D24558D5-93F4-4E23-AA27-0B718DD68259}" srcOrd="2" destOrd="0" presId="urn:microsoft.com/office/officeart/2018/2/layout/IconCircleList"/>
    <dgm:cxn modelId="{A19036A9-05D7-4D2E-885B-F87009FBEE40}" type="presParOf" srcId="{0A056C33-8014-4978-A9E1-F32A16C3DFE7}" destId="{15D0FDDE-1CAB-421D-9748-796B9B8B9995}" srcOrd="3" destOrd="0" presId="urn:microsoft.com/office/officeart/2018/2/layout/IconCircleList"/>
    <dgm:cxn modelId="{C2C741EE-0480-455C-97F3-088CB2221CB4}" type="presParOf" srcId="{5D6936B3-3FE6-438D-9BE3-7C071583AF1F}" destId="{AA6A0C6B-B51C-45BA-B5DF-BC7BA0BD4510}" srcOrd="3" destOrd="0" presId="urn:microsoft.com/office/officeart/2018/2/layout/IconCircleList"/>
    <dgm:cxn modelId="{A23CC3E3-7D1A-4FBA-B65F-AF8114887320}" type="presParOf" srcId="{5D6936B3-3FE6-438D-9BE3-7C071583AF1F}" destId="{E26F950C-6832-467C-A43E-993C541E2032}" srcOrd="4" destOrd="0" presId="urn:microsoft.com/office/officeart/2018/2/layout/IconCircleList"/>
    <dgm:cxn modelId="{101EDC37-FC9D-4BE3-9C37-A9984D798B1B}" type="presParOf" srcId="{E26F950C-6832-467C-A43E-993C541E2032}" destId="{B1101673-C134-4BF4-BC8F-4F924527C10C}" srcOrd="0" destOrd="0" presId="urn:microsoft.com/office/officeart/2018/2/layout/IconCircleList"/>
    <dgm:cxn modelId="{841A01B9-9335-47BF-9A52-1DCB4497C180}" type="presParOf" srcId="{E26F950C-6832-467C-A43E-993C541E2032}" destId="{6C86A0A1-2475-4097-8EDD-E8DEC7D9A270}" srcOrd="1" destOrd="0" presId="urn:microsoft.com/office/officeart/2018/2/layout/IconCircleList"/>
    <dgm:cxn modelId="{ADF5B1DA-DEBD-4864-9559-60092C9586C3}" type="presParOf" srcId="{E26F950C-6832-467C-A43E-993C541E2032}" destId="{A6192196-DA4B-41EC-A9CF-13233C9EBA35}" srcOrd="2" destOrd="0" presId="urn:microsoft.com/office/officeart/2018/2/layout/IconCircleList"/>
    <dgm:cxn modelId="{C0062860-245A-43EE-AE5B-DB719FD7DB7B}" type="presParOf" srcId="{E26F950C-6832-467C-A43E-993C541E2032}" destId="{00D57810-767B-4A1B-8197-0E88AD19B7C4}" srcOrd="3" destOrd="0" presId="urn:microsoft.com/office/officeart/2018/2/layout/IconCircleList"/>
    <dgm:cxn modelId="{A402B209-134D-4E03-A9DD-BDB6506095D9}" type="presParOf" srcId="{5D6936B3-3FE6-438D-9BE3-7C071583AF1F}" destId="{D9B4E2BC-8584-42A0-B0BF-18591C498AA5}" srcOrd="5" destOrd="0" presId="urn:microsoft.com/office/officeart/2018/2/layout/IconCircleList"/>
    <dgm:cxn modelId="{37EE547C-CF64-470F-A266-8E603F8C4C32}" type="presParOf" srcId="{5D6936B3-3FE6-438D-9BE3-7C071583AF1F}" destId="{2D61D713-1620-4197-B8BD-AACA10023657}" srcOrd="6" destOrd="0" presId="urn:microsoft.com/office/officeart/2018/2/layout/IconCircleList"/>
    <dgm:cxn modelId="{3C6289FA-5B0E-4328-8FE8-843B039B13DA}" type="presParOf" srcId="{2D61D713-1620-4197-B8BD-AACA10023657}" destId="{F9F04462-C0DA-45E5-8C63-5643204A5AAE}" srcOrd="0" destOrd="0" presId="urn:microsoft.com/office/officeart/2018/2/layout/IconCircleList"/>
    <dgm:cxn modelId="{18F14826-38F1-4E8F-AE7D-F4E5739F39DF}" type="presParOf" srcId="{2D61D713-1620-4197-B8BD-AACA10023657}" destId="{8BA800B5-58B3-4E7B-8D49-2D138774150F}" srcOrd="1" destOrd="0" presId="urn:microsoft.com/office/officeart/2018/2/layout/IconCircleList"/>
    <dgm:cxn modelId="{33EC69BB-24BF-4DB5-B40A-15B5408A5E5E}" type="presParOf" srcId="{2D61D713-1620-4197-B8BD-AACA10023657}" destId="{9AF054EE-55D7-468A-9745-7DDB5C5853A4}" srcOrd="2" destOrd="0" presId="urn:microsoft.com/office/officeart/2018/2/layout/IconCircleList"/>
    <dgm:cxn modelId="{7616EA0F-0294-4D07-9790-646479F45DC1}" type="presParOf" srcId="{2D61D713-1620-4197-B8BD-AACA10023657}" destId="{3A764F4D-420A-420A-8B8C-A541FD4F831F}" srcOrd="3" destOrd="0" presId="urn:microsoft.com/office/officeart/2018/2/layout/IconCircleList"/>
    <dgm:cxn modelId="{EA45641F-124B-408D-8A12-610BC95838F9}" type="presParOf" srcId="{5D6936B3-3FE6-438D-9BE3-7C071583AF1F}" destId="{984C6385-7592-4CBC-A63D-6ECCC3A60503}" srcOrd="7" destOrd="0" presId="urn:microsoft.com/office/officeart/2018/2/layout/IconCircleList"/>
    <dgm:cxn modelId="{39E3F7D5-83C7-476B-A924-0F1AC2254270}" type="presParOf" srcId="{5D6936B3-3FE6-438D-9BE3-7C071583AF1F}" destId="{276B25B1-9D0C-46F4-96CB-7A6D172D1C71}" srcOrd="8" destOrd="0" presId="urn:microsoft.com/office/officeart/2018/2/layout/IconCircleList"/>
    <dgm:cxn modelId="{B9A7E903-03F0-4294-BD60-5198E134C3AF}" type="presParOf" srcId="{276B25B1-9D0C-46F4-96CB-7A6D172D1C71}" destId="{3380C5A1-1964-4B63-8F9C-6881594563BB}" srcOrd="0" destOrd="0" presId="urn:microsoft.com/office/officeart/2018/2/layout/IconCircleList"/>
    <dgm:cxn modelId="{3C7F635D-75FC-4F6D-851A-EF4D7E2EBD5B}" type="presParOf" srcId="{276B25B1-9D0C-46F4-96CB-7A6D172D1C71}" destId="{5D3768C5-B5E6-4345-B2E4-095B45106FAB}" srcOrd="1" destOrd="0" presId="urn:microsoft.com/office/officeart/2018/2/layout/IconCircleList"/>
    <dgm:cxn modelId="{59D68175-1E14-49CA-8978-C43D1777AC87}" type="presParOf" srcId="{276B25B1-9D0C-46F4-96CB-7A6D172D1C71}" destId="{3D185DAA-19D4-4336-A322-C041FE34DEB8}" srcOrd="2" destOrd="0" presId="urn:microsoft.com/office/officeart/2018/2/layout/IconCircleList"/>
    <dgm:cxn modelId="{73643E07-9226-4FB9-9775-94D51B097724}" type="presParOf" srcId="{276B25B1-9D0C-46F4-96CB-7A6D172D1C71}" destId="{DDCE714A-FCD2-4377-A6CA-33D87C965A2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D31BE-EBB8-40A2-BBF6-97CDEA74A429}">
      <dsp:nvSpPr>
        <dsp:cNvPr id="0" name=""/>
        <dsp:cNvSpPr/>
      </dsp:nvSpPr>
      <dsp:spPr>
        <a:xfrm>
          <a:off x="12886" y="633339"/>
          <a:ext cx="3851573" cy="2310943"/>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 Conducted time series visualization for data analysis.</a:t>
          </a:r>
          <a:endParaRPr lang="en-US" sz="2800" kern="1200" dirty="0"/>
        </a:p>
      </dsp:txBody>
      <dsp:txXfrm>
        <a:off x="80571" y="701024"/>
        <a:ext cx="3716203" cy="2175573"/>
      </dsp:txXfrm>
    </dsp:sp>
    <dsp:sp modelId="{53D3006B-6FA2-4AD7-B8D4-D0402CF87C92}">
      <dsp:nvSpPr>
        <dsp:cNvPr id="0" name=""/>
        <dsp:cNvSpPr/>
      </dsp:nvSpPr>
      <dsp:spPr>
        <a:xfrm>
          <a:off x="4249616" y="1311216"/>
          <a:ext cx="816533" cy="955190"/>
        </a:xfrm>
        <a:prstGeom prst="rightArrow">
          <a:avLst>
            <a:gd name="adj1" fmla="val 60000"/>
            <a:gd name="adj2" fmla="val 5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249616" y="1502254"/>
        <a:ext cx="571573" cy="573114"/>
      </dsp:txXfrm>
    </dsp:sp>
    <dsp:sp modelId="{249D2A7A-93CB-44F0-B969-2F244F991D4D}">
      <dsp:nvSpPr>
        <dsp:cNvPr id="0" name=""/>
        <dsp:cNvSpPr/>
      </dsp:nvSpPr>
      <dsp:spPr>
        <a:xfrm>
          <a:off x="5405088" y="633339"/>
          <a:ext cx="3851573" cy="2310943"/>
        </a:xfrm>
        <a:prstGeom prst="roundRect">
          <a:avLst>
            <a:gd name="adj" fmla="val 10000"/>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Calculated confidence intervals to determine upper and lower bounds for predicted values.</a:t>
          </a:r>
          <a:endParaRPr lang="en-US" sz="2800" kern="1200" dirty="0"/>
        </a:p>
      </dsp:txBody>
      <dsp:txXfrm>
        <a:off x="5472773" y="701024"/>
        <a:ext cx="3716203" cy="2175573"/>
      </dsp:txXfrm>
    </dsp:sp>
    <dsp:sp modelId="{8497C4B9-E7EC-4829-8D3C-CF5A776A6EDE}">
      <dsp:nvSpPr>
        <dsp:cNvPr id="0" name=""/>
        <dsp:cNvSpPr/>
      </dsp:nvSpPr>
      <dsp:spPr>
        <a:xfrm>
          <a:off x="9641819" y="1311216"/>
          <a:ext cx="816533" cy="955190"/>
        </a:xfrm>
        <a:prstGeom prst="rightArrow">
          <a:avLst>
            <a:gd name="adj1" fmla="val 60000"/>
            <a:gd name="adj2" fmla="val 50000"/>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641819" y="1502254"/>
        <a:ext cx="571573" cy="573114"/>
      </dsp:txXfrm>
    </dsp:sp>
    <dsp:sp modelId="{BC93DCBD-B5FA-4F5C-BBD8-612EF886838C}">
      <dsp:nvSpPr>
        <dsp:cNvPr id="0" name=""/>
        <dsp:cNvSpPr/>
      </dsp:nvSpPr>
      <dsp:spPr>
        <a:xfrm>
          <a:off x="10797291" y="633339"/>
          <a:ext cx="3851573" cy="2310943"/>
        </a:xfrm>
        <a:prstGeom prst="roundRect">
          <a:avLst>
            <a:gd name="adj" fmla="val 10000"/>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Computed the average of the upper and lower bounds to obtain a set of  forecasted values.</a:t>
          </a:r>
          <a:endParaRPr lang="en-US" sz="2800" kern="1200" dirty="0"/>
        </a:p>
      </dsp:txBody>
      <dsp:txXfrm>
        <a:off x="10864976" y="701024"/>
        <a:ext cx="3716203" cy="21755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C5CA2-9ECE-49FF-ACC5-A9C01FB8C860}">
      <dsp:nvSpPr>
        <dsp:cNvPr id="0" name=""/>
        <dsp:cNvSpPr/>
      </dsp:nvSpPr>
      <dsp:spPr>
        <a:xfrm rot="5400000">
          <a:off x="-378972" y="380896"/>
          <a:ext cx="2526481" cy="176853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Observation</a:t>
          </a:r>
        </a:p>
      </dsp:txBody>
      <dsp:txXfrm rot="-5400000">
        <a:off x="1" y="886193"/>
        <a:ext cx="1768537" cy="757944"/>
      </dsp:txXfrm>
    </dsp:sp>
    <dsp:sp modelId="{F8F1E7E9-6D83-43CB-8C0F-E7A8441A09DD}">
      <dsp:nvSpPr>
        <dsp:cNvPr id="0" name=""/>
        <dsp:cNvSpPr/>
      </dsp:nvSpPr>
      <dsp:spPr>
        <a:xfrm rot="5400000">
          <a:off x="3485560" y="-1715098"/>
          <a:ext cx="1642213" cy="507625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The final average is more descriptive than a simple average since it reflects relative importance of each observation</a:t>
          </a:r>
        </a:p>
      </dsp:txBody>
      <dsp:txXfrm rot="-5400000">
        <a:off x="1768537" y="82091"/>
        <a:ext cx="4996093" cy="1481881"/>
      </dsp:txXfrm>
    </dsp:sp>
    <dsp:sp modelId="{E6027F30-D0A6-4C01-B1F8-0831AE3A0A5F}">
      <dsp:nvSpPr>
        <dsp:cNvPr id="0" name=""/>
        <dsp:cNvSpPr/>
      </dsp:nvSpPr>
      <dsp:spPr>
        <a:xfrm rot="5400000">
          <a:off x="-378972" y="2623844"/>
          <a:ext cx="2526481" cy="176853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t>Conclusion</a:t>
          </a:r>
        </a:p>
      </dsp:txBody>
      <dsp:txXfrm rot="-5400000">
        <a:off x="1" y="3129141"/>
        <a:ext cx="1768537" cy="757944"/>
      </dsp:txXfrm>
    </dsp:sp>
    <dsp:sp modelId="{3DCF0BD0-A68C-4972-8616-1A4101F3D158}">
      <dsp:nvSpPr>
        <dsp:cNvPr id="0" name=""/>
        <dsp:cNvSpPr/>
      </dsp:nvSpPr>
      <dsp:spPr>
        <a:xfrm rot="5400000">
          <a:off x="3485560" y="527849"/>
          <a:ext cx="1642213" cy="507625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This is a versatile model that can make predictions by taking into account importance, frequency and recency of datapoints</a:t>
          </a:r>
        </a:p>
      </dsp:txBody>
      <dsp:txXfrm rot="-5400000">
        <a:off x="1768537" y="2325038"/>
        <a:ext cx="4996093" cy="14818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90529-6AA8-4CE4-B272-F1CD39C5C739}">
      <dsp:nvSpPr>
        <dsp:cNvPr id="0" name=""/>
        <dsp:cNvSpPr/>
      </dsp:nvSpPr>
      <dsp:spPr>
        <a:xfrm>
          <a:off x="0" y="157087"/>
          <a:ext cx="4874888" cy="30955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3FF2BB-62E7-429E-8E5B-EAB825C64876}">
      <dsp:nvSpPr>
        <dsp:cNvPr id="0" name=""/>
        <dsp:cNvSpPr/>
      </dsp:nvSpPr>
      <dsp:spPr>
        <a:xfrm>
          <a:off x="541654" y="671658"/>
          <a:ext cx="4874888" cy="30955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ARIMA takes into account the past values (autoregressive, moving average) and predicts future values based on that. </a:t>
          </a:r>
        </a:p>
      </dsp:txBody>
      <dsp:txXfrm>
        <a:off x="632320" y="762324"/>
        <a:ext cx="4693556" cy="2914222"/>
      </dsp:txXfrm>
    </dsp:sp>
    <dsp:sp modelId="{C95F71EA-7A7E-4F25-BA62-06500DDF864D}">
      <dsp:nvSpPr>
        <dsp:cNvPr id="0" name=""/>
        <dsp:cNvSpPr/>
      </dsp:nvSpPr>
      <dsp:spPr>
        <a:xfrm>
          <a:off x="5958197" y="157087"/>
          <a:ext cx="4874888" cy="30955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CB9F15-03CD-48D1-9DF6-4D25F8CEF2DC}">
      <dsp:nvSpPr>
        <dsp:cNvPr id="0" name=""/>
        <dsp:cNvSpPr/>
      </dsp:nvSpPr>
      <dsp:spPr>
        <a:xfrm>
          <a:off x="6499851" y="671658"/>
          <a:ext cx="4874888" cy="30955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SARIMA similarly uses past values but also takes into account any seasonality patterns.</a:t>
          </a:r>
        </a:p>
      </dsp:txBody>
      <dsp:txXfrm>
        <a:off x="6590517" y="762324"/>
        <a:ext cx="4693556" cy="2914222"/>
      </dsp:txXfrm>
    </dsp:sp>
    <dsp:sp modelId="{56396116-4997-4414-A24C-54195F55BAB8}">
      <dsp:nvSpPr>
        <dsp:cNvPr id="0" name=""/>
        <dsp:cNvSpPr/>
      </dsp:nvSpPr>
      <dsp:spPr>
        <a:xfrm>
          <a:off x="11916394" y="157087"/>
          <a:ext cx="4874888" cy="30955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406174-4A40-4F99-986D-0CCAA931F328}">
      <dsp:nvSpPr>
        <dsp:cNvPr id="0" name=""/>
        <dsp:cNvSpPr/>
      </dsp:nvSpPr>
      <dsp:spPr>
        <a:xfrm>
          <a:off x="12458048" y="671658"/>
          <a:ext cx="4874888" cy="30955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Since SARIMA brings in seasonality as a parameter, it’s significantly more powerful than ARIMA in forecasting complex data spaces containing cycles.</a:t>
          </a:r>
        </a:p>
      </dsp:txBody>
      <dsp:txXfrm>
        <a:off x="12548714" y="762324"/>
        <a:ext cx="4693556" cy="29142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628F3-B8AC-4521-B505-9FAEE07B16E1}">
      <dsp:nvSpPr>
        <dsp:cNvPr id="0" name=""/>
        <dsp:cNvSpPr/>
      </dsp:nvSpPr>
      <dsp:spPr>
        <a:xfrm>
          <a:off x="4923652" y="2755624"/>
          <a:ext cx="1963694" cy="1963694"/>
        </a:xfrm>
        <a:prstGeom prst="ellipse">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IN" sz="2100" b="1" kern="1200"/>
            <a:t>Lower Accuracy Predictions:</a:t>
          </a:r>
          <a:endParaRPr lang="en-US" sz="2100" kern="1200" dirty="0"/>
        </a:p>
      </dsp:txBody>
      <dsp:txXfrm>
        <a:off x="5211228" y="3043200"/>
        <a:ext cx="1388542" cy="1388542"/>
      </dsp:txXfrm>
    </dsp:sp>
    <dsp:sp modelId="{0AA84073-2BD6-440D-8618-1C6F67A5D085}">
      <dsp:nvSpPr>
        <dsp:cNvPr id="0" name=""/>
        <dsp:cNvSpPr/>
      </dsp:nvSpPr>
      <dsp:spPr>
        <a:xfrm rot="16200000">
          <a:off x="5697300" y="2040751"/>
          <a:ext cx="416399" cy="66765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759760" y="2236742"/>
        <a:ext cx="291479" cy="400593"/>
      </dsp:txXfrm>
    </dsp:sp>
    <dsp:sp modelId="{F2D40717-FF9E-415D-A347-68BA5217EF45}">
      <dsp:nvSpPr>
        <dsp:cNvPr id="0" name=""/>
        <dsp:cNvSpPr/>
      </dsp:nvSpPr>
      <dsp:spPr>
        <a:xfrm>
          <a:off x="4923652" y="6270"/>
          <a:ext cx="1963694" cy="196369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kern="1200"/>
            <a:t>Collaborate with marketing and demand planning departments for insights.</a:t>
          </a:r>
          <a:endParaRPr lang="en-US" sz="1600" kern="1200" dirty="0"/>
        </a:p>
      </dsp:txBody>
      <dsp:txXfrm>
        <a:off x="5211228" y="293846"/>
        <a:ext cx="1388542" cy="1388542"/>
      </dsp:txXfrm>
    </dsp:sp>
    <dsp:sp modelId="{3066D41D-D9F0-46E4-9EFE-C0851AFF9B1F}">
      <dsp:nvSpPr>
        <dsp:cNvPr id="0" name=""/>
        <dsp:cNvSpPr/>
      </dsp:nvSpPr>
      <dsp:spPr>
        <a:xfrm>
          <a:off x="7060192" y="3403643"/>
          <a:ext cx="416399" cy="66765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060192" y="3537174"/>
        <a:ext cx="291479" cy="400593"/>
      </dsp:txXfrm>
    </dsp:sp>
    <dsp:sp modelId="{DA9FFAD4-C919-420A-A894-94C2B424076D}">
      <dsp:nvSpPr>
        <dsp:cNvPr id="0" name=""/>
        <dsp:cNvSpPr/>
      </dsp:nvSpPr>
      <dsp:spPr>
        <a:xfrm>
          <a:off x="7673007" y="2755624"/>
          <a:ext cx="1963694" cy="196369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IN" sz="1600" kern="1200"/>
            <a:t>Augment data with additional sources for better analysis.</a:t>
          </a:r>
          <a:endParaRPr lang="en-US" sz="1600" kern="1200" dirty="0"/>
        </a:p>
      </dsp:txBody>
      <dsp:txXfrm>
        <a:off x="7960583" y="3043200"/>
        <a:ext cx="1388542" cy="1388542"/>
      </dsp:txXfrm>
    </dsp:sp>
    <dsp:sp modelId="{3F5C9839-12D1-4EA2-AD96-9C9E156C8653}">
      <dsp:nvSpPr>
        <dsp:cNvPr id="0" name=""/>
        <dsp:cNvSpPr/>
      </dsp:nvSpPr>
      <dsp:spPr>
        <a:xfrm rot="5400000">
          <a:off x="5697300" y="4766535"/>
          <a:ext cx="416399" cy="66765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759760" y="4837606"/>
        <a:ext cx="291479" cy="400593"/>
      </dsp:txXfrm>
    </dsp:sp>
    <dsp:sp modelId="{C94800DE-F280-4C8A-806B-3CB9E9849C6F}">
      <dsp:nvSpPr>
        <dsp:cNvPr id="0" name=""/>
        <dsp:cNvSpPr/>
      </dsp:nvSpPr>
      <dsp:spPr>
        <a:xfrm>
          <a:off x="4923652" y="5504978"/>
          <a:ext cx="1963694" cy="196369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Consider model iteration or alternative approaches for improvement.</a:t>
          </a:r>
          <a:endParaRPr lang="en-US" sz="1600" kern="1200" dirty="0"/>
        </a:p>
      </dsp:txBody>
      <dsp:txXfrm>
        <a:off x="5211228" y="5792554"/>
        <a:ext cx="1388542" cy="1388542"/>
      </dsp:txXfrm>
    </dsp:sp>
    <dsp:sp modelId="{132E3307-93D6-4DEE-A3B2-C49E7B635AA0}">
      <dsp:nvSpPr>
        <dsp:cNvPr id="0" name=""/>
        <dsp:cNvSpPr/>
      </dsp:nvSpPr>
      <dsp:spPr>
        <a:xfrm rot="10800000">
          <a:off x="4334407" y="3403643"/>
          <a:ext cx="416399" cy="66765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459327" y="3537174"/>
        <a:ext cx="291479" cy="400593"/>
      </dsp:txXfrm>
    </dsp:sp>
    <dsp:sp modelId="{7E73F204-A416-4861-B6D5-688BF8E6222C}">
      <dsp:nvSpPr>
        <dsp:cNvPr id="0" name=""/>
        <dsp:cNvSpPr/>
      </dsp:nvSpPr>
      <dsp:spPr>
        <a:xfrm>
          <a:off x="2174298" y="2755624"/>
          <a:ext cx="1963694" cy="196369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a:t>Develop contingency plans for unexpected  fluctuations.</a:t>
          </a:r>
          <a:endParaRPr lang="en-IN" sz="1600" kern="1200" dirty="0"/>
        </a:p>
      </dsp:txBody>
      <dsp:txXfrm>
        <a:off x="2461874" y="3043200"/>
        <a:ext cx="1388542" cy="13885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F9747-C262-4D5F-A31D-66608F29673F}">
      <dsp:nvSpPr>
        <dsp:cNvPr id="0" name=""/>
        <dsp:cNvSpPr/>
      </dsp:nvSpPr>
      <dsp:spPr>
        <a:xfrm>
          <a:off x="6027985" y="2755057"/>
          <a:ext cx="1964828" cy="1964828"/>
        </a:xfrm>
        <a:prstGeom prst="ellipse">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IN" sz="2100" b="1" kern="1200"/>
            <a:t>High Accuracy Predictions:</a:t>
          </a:r>
          <a:endParaRPr lang="en-US" sz="2100" kern="1200" dirty="0"/>
        </a:p>
      </dsp:txBody>
      <dsp:txXfrm>
        <a:off x="6315727" y="3042799"/>
        <a:ext cx="1389344" cy="1389344"/>
      </dsp:txXfrm>
    </dsp:sp>
    <dsp:sp modelId="{B0564D56-5667-4239-BCA3-85DF7C96DD56}">
      <dsp:nvSpPr>
        <dsp:cNvPr id="0" name=""/>
        <dsp:cNvSpPr/>
      </dsp:nvSpPr>
      <dsp:spPr>
        <a:xfrm rot="16200000">
          <a:off x="6802224" y="2040035"/>
          <a:ext cx="416351" cy="66804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64677" y="2236096"/>
        <a:ext cx="291446" cy="400825"/>
      </dsp:txXfrm>
    </dsp:sp>
    <dsp:sp modelId="{6B82C563-9299-4A32-BE4C-32634110DC67}">
      <dsp:nvSpPr>
        <dsp:cNvPr id="0" name=""/>
        <dsp:cNvSpPr/>
      </dsp:nvSpPr>
      <dsp:spPr>
        <a:xfrm>
          <a:off x="6027985" y="4658"/>
          <a:ext cx="1964828" cy="1964828"/>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IN" sz="1800" kern="1200"/>
            <a:t>Continue refining the model for further improvement.</a:t>
          </a:r>
          <a:endParaRPr lang="en-US" sz="1800" kern="1200" dirty="0"/>
        </a:p>
      </dsp:txBody>
      <dsp:txXfrm>
        <a:off x="6315727" y="292400"/>
        <a:ext cx="1389344" cy="1389344"/>
      </dsp:txXfrm>
    </dsp:sp>
    <dsp:sp modelId="{84C1FF93-FFF0-41BB-9858-BC6CA9269CDA}">
      <dsp:nvSpPr>
        <dsp:cNvPr id="0" name=""/>
        <dsp:cNvSpPr/>
      </dsp:nvSpPr>
      <dsp:spPr>
        <a:xfrm>
          <a:off x="8165639" y="3403450"/>
          <a:ext cx="416351" cy="66804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8165639" y="3537058"/>
        <a:ext cx="291446" cy="400825"/>
      </dsp:txXfrm>
    </dsp:sp>
    <dsp:sp modelId="{C72E0627-115C-4643-9D0B-133D74CC0600}">
      <dsp:nvSpPr>
        <dsp:cNvPr id="0" name=""/>
        <dsp:cNvSpPr/>
      </dsp:nvSpPr>
      <dsp:spPr>
        <a:xfrm>
          <a:off x="8778383" y="2755057"/>
          <a:ext cx="1964828" cy="1964828"/>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IN" sz="1800" kern="1200"/>
            <a:t>Optimize operations based on forecasted demand.</a:t>
          </a:r>
          <a:endParaRPr lang="en-US" sz="1800" kern="1200" dirty="0"/>
        </a:p>
      </dsp:txBody>
      <dsp:txXfrm>
        <a:off x="9066125" y="3042799"/>
        <a:ext cx="1389344" cy="1389344"/>
      </dsp:txXfrm>
    </dsp:sp>
    <dsp:sp modelId="{3186CE81-913E-424D-B737-AE3B6183437C}">
      <dsp:nvSpPr>
        <dsp:cNvPr id="0" name=""/>
        <dsp:cNvSpPr/>
      </dsp:nvSpPr>
      <dsp:spPr>
        <a:xfrm rot="5400000">
          <a:off x="6802224" y="4766866"/>
          <a:ext cx="416351" cy="66804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864677" y="4838022"/>
        <a:ext cx="291446" cy="400825"/>
      </dsp:txXfrm>
    </dsp:sp>
    <dsp:sp modelId="{99CA2475-8369-4533-B522-B644BB3B1058}">
      <dsp:nvSpPr>
        <dsp:cNvPr id="0" name=""/>
        <dsp:cNvSpPr/>
      </dsp:nvSpPr>
      <dsp:spPr>
        <a:xfrm>
          <a:off x="6027985" y="5505455"/>
          <a:ext cx="1964828" cy="1964828"/>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IN" sz="1800" kern="1200"/>
            <a:t>Maintain vigilant monitoring of trends for adjustments.</a:t>
          </a:r>
          <a:endParaRPr lang="en-US" sz="1800" kern="1200" dirty="0"/>
        </a:p>
      </dsp:txBody>
      <dsp:txXfrm>
        <a:off x="6315727" y="5793197"/>
        <a:ext cx="1389344" cy="1389344"/>
      </dsp:txXfrm>
    </dsp:sp>
    <dsp:sp modelId="{01322C45-3464-4123-8A13-0EE2A7E07D32}">
      <dsp:nvSpPr>
        <dsp:cNvPr id="0" name=""/>
        <dsp:cNvSpPr/>
      </dsp:nvSpPr>
      <dsp:spPr>
        <a:xfrm rot="10800000">
          <a:off x="5438808" y="3403450"/>
          <a:ext cx="416351" cy="668041"/>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5563713" y="3537058"/>
        <a:ext cx="291446" cy="400825"/>
      </dsp:txXfrm>
    </dsp:sp>
    <dsp:sp modelId="{4E4EB12C-C2C6-46E5-B786-1D699AB27F26}">
      <dsp:nvSpPr>
        <dsp:cNvPr id="0" name=""/>
        <dsp:cNvSpPr/>
      </dsp:nvSpPr>
      <dsp:spPr>
        <a:xfrm>
          <a:off x="3277587" y="2755057"/>
          <a:ext cx="1964828" cy="1964828"/>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IN" sz="1800" kern="1200"/>
            <a:t>Use forecasts for long-term strategic planning.</a:t>
          </a:r>
          <a:endParaRPr lang="en-US" sz="1800" kern="1200" dirty="0"/>
        </a:p>
      </dsp:txBody>
      <dsp:txXfrm>
        <a:off x="3565329" y="3042799"/>
        <a:ext cx="1389344" cy="13893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D9F29-6DA4-4EE9-B82F-F3B9451FB61F}">
      <dsp:nvSpPr>
        <dsp:cNvPr id="0" name=""/>
        <dsp:cNvSpPr/>
      </dsp:nvSpPr>
      <dsp:spPr>
        <a:xfrm>
          <a:off x="680460" y="144284"/>
          <a:ext cx="1933879" cy="193387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E5E4-85D3-4ADE-A9AC-BC71BAE6AB0A}">
      <dsp:nvSpPr>
        <dsp:cNvPr id="0" name=""/>
        <dsp:cNvSpPr/>
      </dsp:nvSpPr>
      <dsp:spPr>
        <a:xfrm>
          <a:off x="1086575" y="550399"/>
          <a:ext cx="1121650" cy="1121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A883B4-CFEE-4DF1-96B1-BAF0D4026F0E}">
      <dsp:nvSpPr>
        <dsp:cNvPr id="0" name=""/>
        <dsp:cNvSpPr/>
      </dsp:nvSpPr>
      <dsp:spPr>
        <a:xfrm>
          <a:off x="3028743" y="144284"/>
          <a:ext cx="4558430" cy="19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Analyzing Product Trends: Study individual product patterns.</a:t>
          </a:r>
        </a:p>
      </dsp:txBody>
      <dsp:txXfrm>
        <a:off x="3028743" y="144284"/>
        <a:ext cx="4558430" cy="1933879"/>
      </dsp:txXfrm>
    </dsp:sp>
    <dsp:sp modelId="{6C22CC61-FC12-479F-A387-B2DDC4DB8433}">
      <dsp:nvSpPr>
        <dsp:cNvPr id="0" name=""/>
        <dsp:cNvSpPr/>
      </dsp:nvSpPr>
      <dsp:spPr>
        <a:xfrm>
          <a:off x="8381445" y="144284"/>
          <a:ext cx="1933879" cy="193387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D990A-4848-4423-9BC3-7882A7042B40}">
      <dsp:nvSpPr>
        <dsp:cNvPr id="0" name=""/>
        <dsp:cNvSpPr/>
      </dsp:nvSpPr>
      <dsp:spPr>
        <a:xfrm>
          <a:off x="8787560" y="550399"/>
          <a:ext cx="1121650" cy="1121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D0FDDE-1CAB-421D-9748-796B9B8B9995}">
      <dsp:nvSpPr>
        <dsp:cNvPr id="0" name=""/>
        <dsp:cNvSpPr/>
      </dsp:nvSpPr>
      <dsp:spPr>
        <a:xfrm>
          <a:off x="10729727" y="144284"/>
          <a:ext cx="4558430" cy="19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Spotting Outliers: Identify products with significant variations between actual and predicted values. Investigate reasons like promotions, external events, or supply chain issues.</a:t>
          </a:r>
        </a:p>
      </dsp:txBody>
      <dsp:txXfrm>
        <a:off x="10729727" y="144284"/>
        <a:ext cx="4558430" cy="1933879"/>
      </dsp:txXfrm>
    </dsp:sp>
    <dsp:sp modelId="{B1101673-C134-4BF4-BC8F-4F924527C10C}">
      <dsp:nvSpPr>
        <dsp:cNvPr id="0" name=""/>
        <dsp:cNvSpPr/>
      </dsp:nvSpPr>
      <dsp:spPr>
        <a:xfrm>
          <a:off x="680460" y="3646853"/>
          <a:ext cx="1933879" cy="193387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86A0A1-2475-4097-8EDD-E8DEC7D9A270}">
      <dsp:nvSpPr>
        <dsp:cNvPr id="0" name=""/>
        <dsp:cNvSpPr/>
      </dsp:nvSpPr>
      <dsp:spPr>
        <a:xfrm>
          <a:off x="1086575" y="4052968"/>
          <a:ext cx="1121650" cy="1121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57810-767B-4A1B-8197-0E88AD19B7C4}">
      <dsp:nvSpPr>
        <dsp:cNvPr id="0" name=""/>
        <dsp:cNvSpPr/>
      </dsp:nvSpPr>
      <dsp:spPr>
        <a:xfrm>
          <a:off x="3028743" y="3646853"/>
          <a:ext cx="4558430" cy="19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Opportunities for Enhancement: Gather user feedback and involve the R&amp;D team to research and enhance model quality.</a:t>
          </a:r>
        </a:p>
      </dsp:txBody>
      <dsp:txXfrm>
        <a:off x="3028743" y="3646853"/>
        <a:ext cx="4558430" cy="1933879"/>
      </dsp:txXfrm>
    </dsp:sp>
    <dsp:sp modelId="{F9F04462-C0DA-45E5-8C63-5643204A5AAE}">
      <dsp:nvSpPr>
        <dsp:cNvPr id="0" name=""/>
        <dsp:cNvSpPr/>
      </dsp:nvSpPr>
      <dsp:spPr>
        <a:xfrm>
          <a:off x="8381445" y="3646853"/>
          <a:ext cx="1933879" cy="193387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A800B5-58B3-4E7B-8D49-2D138774150F}">
      <dsp:nvSpPr>
        <dsp:cNvPr id="0" name=""/>
        <dsp:cNvSpPr/>
      </dsp:nvSpPr>
      <dsp:spPr>
        <a:xfrm>
          <a:off x="8787560" y="4052968"/>
          <a:ext cx="1121650" cy="1121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764F4D-420A-420A-8B8C-A541FD4F831F}">
      <dsp:nvSpPr>
        <dsp:cNvPr id="0" name=""/>
        <dsp:cNvSpPr/>
      </dsp:nvSpPr>
      <dsp:spPr>
        <a:xfrm>
          <a:off x="10729727" y="3646853"/>
          <a:ext cx="4558430" cy="19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Strategic Decision-Making: Inform inventory management, production planning, and resource allocation strategies.</a:t>
          </a:r>
        </a:p>
      </dsp:txBody>
      <dsp:txXfrm>
        <a:off x="10729727" y="3646853"/>
        <a:ext cx="4558430" cy="1933879"/>
      </dsp:txXfrm>
    </dsp:sp>
    <dsp:sp modelId="{3380C5A1-1964-4B63-8F9C-6881594563BB}">
      <dsp:nvSpPr>
        <dsp:cNvPr id="0" name=""/>
        <dsp:cNvSpPr/>
      </dsp:nvSpPr>
      <dsp:spPr>
        <a:xfrm>
          <a:off x="680460" y="7149423"/>
          <a:ext cx="1933879" cy="193387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768C5-B5E6-4345-B2E4-095B45106FAB}">
      <dsp:nvSpPr>
        <dsp:cNvPr id="0" name=""/>
        <dsp:cNvSpPr/>
      </dsp:nvSpPr>
      <dsp:spPr>
        <a:xfrm>
          <a:off x="1086575" y="7555537"/>
          <a:ext cx="1121650" cy="11216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CE714A-FCD2-4377-A6CA-33D87C965A2F}">
      <dsp:nvSpPr>
        <dsp:cNvPr id="0" name=""/>
        <dsp:cNvSpPr/>
      </dsp:nvSpPr>
      <dsp:spPr>
        <a:xfrm>
          <a:off x="3028743" y="7149423"/>
          <a:ext cx="4558430" cy="193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Effective Communication and Collaboration: Foster teamwork and open communication channels for seamless coordination.</a:t>
          </a:r>
        </a:p>
      </dsp:txBody>
      <dsp:txXfrm>
        <a:off x="3028743" y="7149423"/>
        <a:ext cx="4558430" cy="193387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6446955" y="3537"/>
            <a:ext cx="2814980" cy="2649013"/>
            <a:chOff x="-648769" y="2358"/>
            <a:chExt cx="1876653" cy="1766008"/>
          </a:xfrm>
        </p:grpSpPr>
        <p:sp>
          <p:nvSpPr>
            <p:cNvPr id="20" name="Freeform: Shape 1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05794" y="9050499"/>
            <a:ext cx="968052" cy="96805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5154" y="8581662"/>
            <a:ext cx="3392947" cy="1705336"/>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9"/>
          <p:cNvSpPr/>
          <p:nvPr/>
        </p:nvSpPr>
        <p:spPr>
          <a:xfrm>
            <a:off x="965200" y="1068868"/>
            <a:ext cx="1641918" cy="1771854"/>
          </a:xfrm>
          <a:custGeom>
            <a:avLst/>
            <a:gdLst/>
            <a:ahLst/>
            <a:cxnLst/>
            <a:rect l="l" t="t" r="r" b="b"/>
            <a:pathLst>
              <a:path w="1306968" h="1410397">
                <a:moveTo>
                  <a:pt x="0" y="0"/>
                </a:moveTo>
                <a:lnTo>
                  <a:pt x="1306968" y="0"/>
                </a:lnTo>
                <a:lnTo>
                  <a:pt x="1306968" y="1410398"/>
                </a:lnTo>
                <a:lnTo>
                  <a:pt x="0" y="1410398"/>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965200" y="2604265"/>
            <a:ext cx="11901088" cy="5877794"/>
          </a:xfrm>
          <a:prstGeom prst="rect">
            <a:avLst/>
          </a:prstGeom>
        </p:spPr>
        <p:txBody>
          <a:bodyPr lIns="0" tIns="0" rIns="0" bIns="0" rtlCol="0" anchor="t">
            <a:spAutoFit/>
          </a:bodyPr>
          <a:lstStyle/>
          <a:p>
            <a:pPr defTabSz="1143000">
              <a:lnSpc>
                <a:spcPts val="15604"/>
              </a:lnSpc>
              <a:spcBef>
                <a:spcPct val="0"/>
              </a:spcBef>
              <a:spcAft>
                <a:spcPts val="600"/>
              </a:spcAft>
            </a:pPr>
            <a:r>
              <a:rPr lang="en-US" sz="11145" kern="1200">
                <a:solidFill>
                  <a:srgbClr val="000000"/>
                </a:solidFill>
                <a:latin typeface="Montserrat Bold"/>
                <a:ea typeface="+mn-ea"/>
                <a:cs typeface="+mn-cs"/>
              </a:rPr>
              <a:t>CISCO FORECASTING LEAGUE</a:t>
            </a:r>
            <a:endParaRPr lang="en-US" sz="8916">
              <a:solidFill>
                <a:srgbClr val="000000"/>
              </a:solidFill>
              <a:latin typeface="Montserrat Bold"/>
            </a:endParaRPr>
          </a:p>
        </p:txBody>
      </p:sp>
      <p:sp>
        <p:nvSpPr>
          <p:cNvPr id="11" name="TextBox 11"/>
          <p:cNvSpPr txBox="1"/>
          <p:nvPr/>
        </p:nvSpPr>
        <p:spPr>
          <a:xfrm>
            <a:off x="2982388" y="1649909"/>
            <a:ext cx="7056567" cy="572914"/>
          </a:xfrm>
          <a:prstGeom prst="rect">
            <a:avLst/>
          </a:prstGeom>
        </p:spPr>
        <p:txBody>
          <a:bodyPr lIns="0" tIns="0" rIns="0" bIns="0" rtlCol="0" anchor="t">
            <a:spAutoFit/>
          </a:bodyPr>
          <a:lstStyle/>
          <a:p>
            <a:pPr defTabSz="1143000">
              <a:lnSpc>
                <a:spcPts val="4673"/>
              </a:lnSpc>
              <a:spcBef>
                <a:spcPct val="0"/>
              </a:spcBef>
              <a:spcAft>
                <a:spcPts val="600"/>
              </a:spcAft>
            </a:pPr>
            <a:r>
              <a:rPr lang="en-US" sz="3338" kern="1200">
                <a:solidFill>
                  <a:srgbClr val="000000"/>
                </a:solidFill>
                <a:latin typeface="Montserrat"/>
                <a:ea typeface="+mn-ea"/>
                <a:cs typeface="+mn-cs"/>
              </a:rPr>
              <a:t>Manipal Institute of Technology</a:t>
            </a:r>
            <a:endParaRPr lang="en-US" sz="2670">
              <a:solidFill>
                <a:srgbClr val="000000"/>
              </a:solidFill>
              <a:latin typeface="Montserrat"/>
            </a:endParaRPr>
          </a:p>
        </p:txBody>
      </p:sp>
      <p:sp>
        <p:nvSpPr>
          <p:cNvPr id="12" name="TextBox 12"/>
          <p:cNvSpPr txBox="1"/>
          <p:nvPr/>
        </p:nvSpPr>
        <p:spPr>
          <a:xfrm>
            <a:off x="10735126" y="8398297"/>
            <a:ext cx="6587673" cy="819833"/>
          </a:xfrm>
          <a:prstGeom prst="rect">
            <a:avLst/>
          </a:prstGeom>
        </p:spPr>
        <p:txBody>
          <a:bodyPr lIns="0" tIns="0" rIns="0" bIns="0" rtlCol="0" anchor="t">
            <a:spAutoFit/>
          </a:bodyPr>
          <a:lstStyle/>
          <a:p>
            <a:pPr defTabSz="1143000">
              <a:lnSpc>
                <a:spcPts val="6749"/>
              </a:lnSpc>
              <a:spcBef>
                <a:spcPct val="0"/>
              </a:spcBef>
              <a:spcAft>
                <a:spcPts val="600"/>
              </a:spcAft>
            </a:pPr>
            <a:r>
              <a:rPr lang="en-US" sz="4820" kern="1200">
                <a:solidFill>
                  <a:srgbClr val="000000"/>
                </a:solidFill>
                <a:latin typeface="Montserrat Bold"/>
                <a:ea typeface="+mn-ea"/>
                <a:cs typeface="+mn-cs"/>
              </a:rPr>
              <a:t>-Team knighters</a:t>
            </a:r>
            <a:endParaRPr lang="en-US" sz="3856">
              <a:solidFill>
                <a:srgbClr val="000000"/>
              </a:solidFill>
              <a:latin typeface="Montserra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lluminated server room panel">
            <a:extLst>
              <a:ext uri="{FF2B5EF4-FFF2-40B4-BE49-F238E27FC236}">
                <a16:creationId xmlns:a16="http://schemas.microsoft.com/office/drawing/2014/main" id="{ED68C4AC-92E9-925E-00E8-1D2AE74D3E95}"/>
              </a:ext>
            </a:extLst>
          </p:cNvPr>
          <p:cNvPicPr>
            <a:picLocks noChangeAspect="1"/>
          </p:cNvPicPr>
          <p:nvPr/>
        </p:nvPicPr>
        <p:blipFill rotWithShape="1">
          <a:blip r:embed="rId2"/>
          <a:srcRect r="5884"/>
          <a:stretch/>
        </p:blipFill>
        <p:spPr>
          <a:xfrm>
            <a:off x="3783534" y="10"/>
            <a:ext cx="14504463" cy="10286990"/>
          </a:xfrm>
          <a:prstGeom prst="rect">
            <a:avLst/>
          </a:prstGeom>
        </p:spPr>
      </p:pic>
      <p:sp>
        <p:nvSpPr>
          <p:cNvPr id="50" name="Rectangle 4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85394"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2"/>
          <p:cNvSpPr txBox="1"/>
          <p:nvPr/>
        </p:nvSpPr>
        <p:spPr>
          <a:xfrm>
            <a:off x="1257300" y="547687"/>
            <a:ext cx="5733283" cy="284986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a:latin typeface="+mj-lt"/>
                <a:ea typeface="+mj-ea"/>
                <a:cs typeface="+mj-cs"/>
              </a:rPr>
              <a:t>Data </a:t>
            </a:r>
          </a:p>
          <a:p>
            <a:pPr>
              <a:lnSpc>
                <a:spcPct val="90000"/>
              </a:lnSpc>
              <a:spcBef>
                <a:spcPct val="0"/>
              </a:spcBef>
              <a:spcAft>
                <a:spcPts val="600"/>
              </a:spcAft>
            </a:pPr>
            <a:r>
              <a:rPr lang="en-US" sz="6000">
                <a:latin typeface="+mj-lt"/>
                <a:ea typeface="+mj-ea"/>
                <a:cs typeface="+mj-cs"/>
              </a:rPr>
              <a:t>Pre-Processing</a:t>
            </a:r>
          </a:p>
        </p:txBody>
      </p:sp>
      <p:sp>
        <p:nvSpPr>
          <p:cNvPr id="3" name="TextBox 2">
            <a:extLst>
              <a:ext uri="{FF2B5EF4-FFF2-40B4-BE49-F238E27FC236}">
                <a16:creationId xmlns:a16="http://schemas.microsoft.com/office/drawing/2014/main" id="{17CB70A7-4549-1BE7-E9D5-AD1E06F03D12}"/>
              </a:ext>
            </a:extLst>
          </p:cNvPr>
          <p:cNvSpPr txBox="1"/>
          <p:nvPr/>
        </p:nvSpPr>
        <p:spPr>
          <a:xfrm>
            <a:off x="1257300" y="3651301"/>
            <a:ext cx="5733283" cy="5614143"/>
          </a:xfrm>
          <a:prstGeom prst="rect">
            <a:avLst/>
          </a:prstGeom>
        </p:spPr>
        <p:txBody>
          <a:bodyPr vert="horz" lIns="91440" tIns="45720" rIns="91440" bIns="45720" rtlCol="0">
            <a:normAutofit/>
          </a:bodyPr>
          <a:lstStyle/>
          <a:p>
            <a:pPr>
              <a:lnSpc>
                <a:spcPct val="90000"/>
              </a:lnSpc>
              <a:spcAft>
                <a:spcPts val="600"/>
              </a:spcAft>
            </a:pPr>
            <a:r>
              <a:rPr lang="en-US" sz="3000" dirty="0"/>
              <a:t>In Data Pre-processing we replaced </a:t>
            </a:r>
            <a:r>
              <a:rPr lang="en-US" sz="3000" b="0" i="0" dirty="0" err="1">
                <a:effectLst/>
              </a:rPr>
              <a:t>NaN</a:t>
            </a:r>
            <a:r>
              <a:rPr lang="en-US" sz="3000" b="0" i="0" dirty="0">
                <a:effectLst/>
              </a:rPr>
              <a:t> values with zeros per product during preprocessing  </a:t>
            </a:r>
            <a:r>
              <a:rPr lang="en-US" sz="3000" dirty="0"/>
              <a:t>to </a:t>
            </a:r>
            <a:r>
              <a:rPr lang="en-US" sz="3000" b="0" i="0" dirty="0">
                <a:effectLst/>
              </a:rPr>
              <a:t>ensure data consistency and minimize errors in the dataset.</a:t>
            </a:r>
            <a:endParaRPr lang="en-US" sz="3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s and plots layered on a blue digital screen">
            <a:extLst>
              <a:ext uri="{FF2B5EF4-FFF2-40B4-BE49-F238E27FC236}">
                <a16:creationId xmlns:a16="http://schemas.microsoft.com/office/drawing/2014/main" id="{2B72CE5C-CA8A-694C-5D8A-6521B0724E76}"/>
              </a:ext>
            </a:extLst>
          </p:cNvPr>
          <p:cNvPicPr>
            <a:picLocks noChangeAspect="1"/>
          </p:cNvPicPr>
          <p:nvPr/>
        </p:nvPicPr>
        <p:blipFill rotWithShape="1">
          <a:blip r:embed="rId2">
            <a:alphaModFix amt="50000"/>
          </a:blip>
          <a:srcRect t="5102" r="1" b="19880"/>
          <a:stretch/>
        </p:blipFill>
        <p:spPr>
          <a:xfrm>
            <a:off x="20" y="10"/>
            <a:ext cx="18283405" cy="10286990"/>
          </a:xfrm>
          <a:prstGeom prst="rect">
            <a:avLst/>
          </a:prstGeom>
        </p:spPr>
      </p:pic>
      <p:sp>
        <p:nvSpPr>
          <p:cNvPr id="2" name="TextBox 2"/>
          <p:cNvSpPr txBox="1"/>
          <p:nvPr/>
        </p:nvSpPr>
        <p:spPr>
          <a:xfrm>
            <a:off x="2286000" y="1683544"/>
            <a:ext cx="13716000" cy="459486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9900">
                <a:solidFill>
                  <a:schemeClr val="bg1"/>
                </a:solidFill>
                <a:latin typeface="+mj-lt"/>
                <a:ea typeface="+mj-ea"/>
                <a:cs typeface="+mj-cs"/>
              </a:rPr>
              <a:t>Using </a:t>
            </a:r>
          </a:p>
          <a:p>
            <a:pPr marL="0" lvl="0" indent="0" algn="ctr">
              <a:lnSpc>
                <a:spcPct val="90000"/>
              </a:lnSpc>
              <a:spcBef>
                <a:spcPct val="0"/>
              </a:spcBef>
              <a:spcAft>
                <a:spcPts val="600"/>
              </a:spcAft>
            </a:pPr>
            <a:r>
              <a:rPr lang="en-US" sz="9900">
                <a:solidFill>
                  <a:schemeClr val="bg1"/>
                </a:solidFill>
                <a:latin typeface="+mj-lt"/>
                <a:ea typeface="+mj-ea"/>
                <a:cs typeface="+mj-cs"/>
              </a:rPr>
              <a:t>Statistics</a:t>
            </a: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1309" y="6552934"/>
            <a:ext cx="6365383" cy="27432"/>
          </a:xfrm>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 name="connsiteX0" fmla="*/ 0 w 6365383"/>
              <a:gd name="connsiteY0" fmla="*/ 0 h 27432"/>
              <a:gd name="connsiteX1" fmla="*/ 509231 w 6365383"/>
              <a:gd name="connsiteY1" fmla="*/ 0 h 27432"/>
              <a:gd name="connsiteX2" fmla="*/ 954807 w 6365383"/>
              <a:gd name="connsiteY2" fmla="*/ 0 h 27432"/>
              <a:gd name="connsiteX3" fmla="*/ 1464038 w 6365383"/>
              <a:gd name="connsiteY3" fmla="*/ 0 h 27432"/>
              <a:gd name="connsiteX4" fmla="*/ 2100576 w 6365383"/>
              <a:gd name="connsiteY4" fmla="*/ 0 h 27432"/>
              <a:gd name="connsiteX5" fmla="*/ 2800769 w 6365383"/>
              <a:gd name="connsiteY5" fmla="*/ 0 h 27432"/>
              <a:gd name="connsiteX6" fmla="*/ 3564614 w 6365383"/>
              <a:gd name="connsiteY6" fmla="*/ 0 h 27432"/>
              <a:gd name="connsiteX7" fmla="*/ 4328460 w 6365383"/>
              <a:gd name="connsiteY7" fmla="*/ 0 h 27432"/>
              <a:gd name="connsiteX8" fmla="*/ 4901345 w 6365383"/>
              <a:gd name="connsiteY8" fmla="*/ 0 h 27432"/>
              <a:gd name="connsiteX9" fmla="*/ 5601537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455768 w 6365383"/>
              <a:gd name="connsiteY14" fmla="*/ 27432 h 27432"/>
              <a:gd name="connsiteX15" fmla="*/ 3882884 w 6365383"/>
              <a:gd name="connsiteY15" fmla="*/ 27432 h 27432"/>
              <a:gd name="connsiteX16" fmla="*/ 3119038 w 6365383"/>
              <a:gd name="connsiteY16" fmla="*/ 27432 h 27432"/>
              <a:gd name="connsiteX17" fmla="*/ 2609807 w 6365383"/>
              <a:gd name="connsiteY17" fmla="*/ 27432 h 27432"/>
              <a:gd name="connsiteX18" fmla="*/ 1909615 w 6365383"/>
              <a:gd name="connsiteY18" fmla="*/ 27432 h 27432"/>
              <a:gd name="connsiteX19" fmla="*/ 1464038 w 6365383"/>
              <a:gd name="connsiteY19" fmla="*/ 27432 h 27432"/>
              <a:gd name="connsiteX20" fmla="*/ 827500 w 6365383"/>
              <a:gd name="connsiteY20" fmla="*/ 27432 h 27432"/>
              <a:gd name="connsiteX21" fmla="*/ 0 w 6365383"/>
              <a:gd name="connsiteY21" fmla="*/ 27432 h 27432"/>
              <a:gd name="connsiteX22" fmla="*/ 0 w 6365383"/>
              <a:gd name="connsiteY22"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65383" h="27432" fill="none" extrusionOk="0">
                <a:moveTo>
                  <a:pt x="0" y="0"/>
                </a:moveTo>
                <a:cubicBezTo>
                  <a:pt x="139864" y="-13274"/>
                  <a:pt x="395058" y="31266"/>
                  <a:pt x="636538" y="0"/>
                </a:cubicBezTo>
                <a:cubicBezTo>
                  <a:pt x="865421" y="-30226"/>
                  <a:pt x="1115954" y="-15587"/>
                  <a:pt x="1336730" y="0"/>
                </a:cubicBezTo>
                <a:cubicBezTo>
                  <a:pt x="1576227" y="12258"/>
                  <a:pt x="1653566" y="-20128"/>
                  <a:pt x="1909615" y="0"/>
                </a:cubicBezTo>
                <a:cubicBezTo>
                  <a:pt x="2177382" y="24404"/>
                  <a:pt x="2285551" y="12186"/>
                  <a:pt x="2418846" y="0"/>
                </a:cubicBezTo>
                <a:cubicBezTo>
                  <a:pt x="2528927" y="19082"/>
                  <a:pt x="2738322" y="39620"/>
                  <a:pt x="2928076" y="0"/>
                </a:cubicBezTo>
                <a:cubicBezTo>
                  <a:pt x="3143030" y="-16600"/>
                  <a:pt x="3232468" y="-26735"/>
                  <a:pt x="3373653" y="0"/>
                </a:cubicBezTo>
                <a:cubicBezTo>
                  <a:pt x="3476986" y="29140"/>
                  <a:pt x="3904964" y="20265"/>
                  <a:pt x="4137499" y="0"/>
                </a:cubicBezTo>
                <a:cubicBezTo>
                  <a:pt x="4316057" y="-31678"/>
                  <a:pt x="4603238" y="57986"/>
                  <a:pt x="4901345" y="0"/>
                </a:cubicBezTo>
                <a:cubicBezTo>
                  <a:pt x="5188167" y="-16003"/>
                  <a:pt x="5460162" y="6613"/>
                  <a:pt x="5665191" y="0"/>
                </a:cubicBezTo>
                <a:cubicBezTo>
                  <a:pt x="5858106" y="8373"/>
                  <a:pt x="6057728" y="-36105"/>
                  <a:pt x="6365383" y="0"/>
                </a:cubicBezTo>
                <a:cubicBezTo>
                  <a:pt x="6366783" y="12212"/>
                  <a:pt x="6364136" y="20395"/>
                  <a:pt x="6365383" y="27432"/>
                </a:cubicBezTo>
                <a:cubicBezTo>
                  <a:pt x="6196030" y="28853"/>
                  <a:pt x="5906749" y="36029"/>
                  <a:pt x="5728845" y="27432"/>
                </a:cubicBezTo>
                <a:cubicBezTo>
                  <a:pt x="5554113" y="-15027"/>
                  <a:pt x="5178036" y="25909"/>
                  <a:pt x="5028653" y="27432"/>
                </a:cubicBezTo>
                <a:cubicBezTo>
                  <a:pt x="4891896" y="43795"/>
                  <a:pt x="4746237" y="37784"/>
                  <a:pt x="4583076" y="27432"/>
                </a:cubicBezTo>
                <a:cubicBezTo>
                  <a:pt x="4392571" y="37587"/>
                  <a:pt x="4312475" y="23043"/>
                  <a:pt x="4137499" y="27432"/>
                </a:cubicBezTo>
                <a:cubicBezTo>
                  <a:pt x="3979147" y="30659"/>
                  <a:pt x="3894684" y="27946"/>
                  <a:pt x="3691922" y="27432"/>
                </a:cubicBezTo>
                <a:cubicBezTo>
                  <a:pt x="3470223" y="38612"/>
                  <a:pt x="3364363" y="39145"/>
                  <a:pt x="3182692" y="27432"/>
                </a:cubicBezTo>
                <a:cubicBezTo>
                  <a:pt x="3020741" y="35057"/>
                  <a:pt x="2944258" y="54287"/>
                  <a:pt x="2673461" y="27432"/>
                </a:cubicBezTo>
                <a:cubicBezTo>
                  <a:pt x="2420261" y="11338"/>
                  <a:pt x="2407951" y="46030"/>
                  <a:pt x="2164230" y="27432"/>
                </a:cubicBezTo>
                <a:cubicBezTo>
                  <a:pt x="1925926" y="2609"/>
                  <a:pt x="1852591" y="40"/>
                  <a:pt x="1655000" y="27432"/>
                </a:cubicBezTo>
                <a:cubicBezTo>
                  <a:pt x="1452031" y="62810"/>
                  <a:pt x="1384098" y="47641"/>
                  <a:pt x="1145769" y="27432"/>
                </a:cubicBezTo>
                <a:cubicBezTo>
                  <a:pt x="918825" y="-10093"/>
                  <a:pt x="427875" y="23589"/>
                  <a:pt x="0" y="27432"/>
                </a:cubicBezTo>
                <a:cubicBezTo>
                  <a:pt x="-395" y="23124"/>
                  <a:pt x="1121" y="8148"/>
                  <a:pt x="0" y="0"/>
                </a:cubicBezTo>
                <a:close/>
              </a:path>
              <a:path w="6365383" h="27432" stroke="0" extrusionOk="0">
                <a:moveTo>
                  <a:pt x="0" y="0"/>
                </a:moveTo>
                <a:cubicBezTo>
                  <a:pt x="147179" y="14788"/>
                  <a:pt x="300981" y="1719"/>
                  <a:pt x="509231" y="0"/>
                </a:cubicBezTo>
                <a:cubicBezTo>
                  <a:pt x="711030" y="-3388"/>
                  <a:pt x="798609" y="-8246"/>
                  <a:pt x="954807" y="0"/>
                </a:cubicBezTo>
                <a:cubicBezTo>
                  <a:pt x="1101646" y="4056"/>
                  <a:pt x="1302660" y="11468"/>
                  <a:pt x="1464038" y="0"/>
                </a:cubicBezTo>
                <a:cubicBezTo>
                  <a:pt x="1594934" y="-11865"/>
                  <a:pt x="1936948" y="-38656"/>
                  <a:pt x="2100576" y="0"/>
                </a:cubicBezTo>
                <a:cubicBezTo>
                  <a:pt x="2251317" y="16246"/>
                  <a:pt x="2605202" y="-30006"/>
                  <a:pt x="2800769" y="0"/>
                </a:cubicBezTo>
                <a:cubicBezTo>
                  <a:pt x="2952324" y="59869"/>
                  <a:pt x="3353392" y="-26257"/>
                  <a:pt x="3564614" y="0"/>
                </a:cubicBezTo>
                <a:cubicBezTo>
                  <a:pt x="3785097" y="31132"/>
                  <a:pt x="4148552" y="11516"/>
                  <a:pt x="4328460" y="0"/>
                </a:cubicBezTo>
                <a:cubicBezTo>
                  <a:pt x="4524659" y="26272"/>
                  <a:pt x="4681746" y="-30210"/>
                  <a:pt x="4901345" y="0"/>
                </a:cubicBezTo>
                <a:cubicBezTo>
                  <a:pt x="5139281" y="-5228"/>
                  <a:pt x="5379645" y="48641"/>
                  <a:pt x="5601537" y="0"/>
                </a:cubicBezTo>
                <a:cubicBezTo>
                  <a:pt x="5772798" y="-17826"/>
                  <a:pt x="5986596" y="12703"/>
                  <a:pt x="6365383" y="0"/>
                </a:cubicBezTo>
                <a:cubicBezTo>
                  <a:pt x="6365646" y="13525"/>
                  <a:pt x="6366051" y="14381"/>
                  <a:pt x="6365383" y="27432"/>
                </a:cubicBezTo>
                <a:cubicBezTo>
                  <a:pt x="6203321" y="-970"/>
                  <a:pt x="5868898" y="67226"/>
                  <a:pt x="5728845" y="27432"/>
                </a:cubicBezTo>
                <a:cubicBezTo>
                  <a:pt x="5591780" y="9965"/>
                  <a:pt x="5264572" y="-28609"/>
                  <a:pt x="5028653" y="27432"/>
                </a:cubicBezTo>
                <a:cubicBezTo>
                  <a:pt x="4787665" y="58012"/>
                  <a:pt x="4687933" y="31160"/>
                  <a:pt x="4455768" y="27432"/>
                </a:cubicBezTo>
                <a:cubicBezTo>
                  <a:pt x="4246651" y="45673"/>
                  <a:pt x="4058997" y="24741"/>
                  <a:pt x="3882884" y="27432"/>
                </a:cubicBezTo>
                <a:cubicBezTo>
                  <a:pt x="3727448" y="49182"/>
                  <a:pt x="3285783" y="-46495"/>
                  <a:pt x="3119038" y="27432"/>
                </a:cubicBezTo>
                <a:cubicBezTo>
                  <a:pt x="2953443" y="68374"/>
                  <a:pt x="2785274" y="26827"/>
                  <a:pt x="2609807" y="27432"/>
                </a:cubicBezTo>
                <a:cubicBezTo>
                  <a:pt x="2437623" y="17494"/>
                  <a:pt x="2055549" y="12675"/>
                  <a:pt x="1909615" y="27432"/>
                </a:cubicBezTo>
                <a:cubicBezTo>
                  <a:pt x="1763049" y="30976"/>
                  <a:pt x="1662669" y="42757"/>
                  <a:pt x="1464038" y="27432"/>
                </a:cubicBezTo>
                <a:cubicBezTo>
                  <a:pt x="1260084" y="22226"/>
                  <a:pt x="1109619" y="28481"/>
                  <a:pt x="827500" y="27432"/>
                </a:cubicBezTo>
                <a:cubicBezTo>
                  <a:pt x="569713" y="109845"/>
                  <a:pt x="372632" y="34847"/>
                  <a:pt x="0" y="27432"/>
                </a:cubicBezTo>
                <a:cubicBezTo>
                  <a:pt x="171" y="21236"/>
                  <a:pt x="1539" y="7034"/>
                  <a:pt x="0" y="0"/>
                </a:cubicBezTo>
                <a:close/>
              </a:path>
              <a:path w="6365383" h="27432" fill="none" stroke="0" extrusionOk="0">
                <a:moveTo>
                  <a:pt x="0" y="0"/>
                </a:moveTo>
                <a:cubicBezTo>
                  <a:pt x="148114" y="-21488"/>
                  <a:pt x="370663" y="-8727"/>
                  <a:pt x="636538" y="0"/>
                </a:cubicBezTo>
                <a:cubicBezTo>
                  <a:pt x="871556" y="-17330"/>
                  <a:pt x="1052092" y="15989"/>
                  <a:pt x="1336730" y="0"/>
                </a:cubicBezTo>
                <a:cubicBezTo>
                  <a:pt x="1588412" y="2572"/>
                  <a:pt x="1638947" y="-17048"/>
                  <a:pt x="1909615" y="0"/>
                </a:cubicBezTo>
                <a:cubicBezTo>
                  <a:pt x="2172941" y="24803"/>
                  <a:pt x="2282833" y="9071"/>
                  <a:pt x="2418846" y="0"/>
                </a:cubicBezTo>
                <a:cubicBezTo>
                  <a:pt x="2579346" y="3160"/>
                  <a:pt x="2717736" y="1190"/>
                  <a:pt x="2928076" y="0"/>
                </a:cubicBezTo>
                <a:cubicBezTo>
                  <a:pt x="3134890" y="-30280"/>
                  <a:pt x="3231966" y="-8101"/>
                  <a:pt x="3373653" y="0"/>
                </a:cubicBezTo>
                <a:cubicBezTo>
                  <a:pt x="3520675" y="18506"/>
                  <a:pt x="3921804" y="-22426"/>
                  <a:pt x="4137499" y="0"/>
                </a:cubicBezTo>
                <a:cubicBezTo>
                  <a:pt x="4327702" y="-4501"/>
                  <a:pt x="4648089" y="-21054"/>
                  <a:pt x="4901345" y="0"/>
                </a:cubicBezTo>
                <a:cubicBezTo>
                  <a:pt x="5189079" y="-51139"/>
                  <a:pt x="5468836" y="-33950"/>
                  <a:pt x="5665191" y="0"/>
                </a:cubicBezTo>
                <a:cubicBezTo>
                  <a:pt x="5844792" y="63"/>
                  <a:pt x="6072101" y="-28741"/>
                  <a:pt x="6365383" y="0"/>
                </a:cubicBezTo>
                <a:cubicBezTo>
                  <a:pt x="6367575" y="13041"/>
                  <a:pt x="6363079" y="19728"/>
                  <a:pt x="6365383" y="27432"/>
                </a:cubicBezTo>
                <a:cubicBezTo>
                  <a:pt x="6168648" y="44849"/>
                  <a:pt x="5908689" y="57652"/>
                  <a:pt x="5728845" y="27432"/>
                </a:cubicBezTo>
                <a:cubicBezTo>
                  <a:pt x="5514647" y="19350"/>
                  <a:pt x="5183114" y="52441"/>
                  <a:pt x="5028653" y="27432"/>
                </a:cubicBezTo>
                <a:cubicBezTo>
                  <a:pt x="4886167" y="25261"/>
                  <a:pt x="4770301" y="25272"/>
                  <a:pt x="4583076" y="27432"/>
                </a:cubicBezTo>
                <a:cubicBezTo>
                  <a:pt x="4392628" y="11049"/>
                  <a:pt x="4297840" y="28137"/>
                  <a:pt x="4137499" y="27432"/>
                </a:cubicBezTo>
                <a:cubicBezTo>
                  <a:pt x="3979033" y="11832"/>
                  <a:pt x="3882658" y="26685"/>
                  <a:pt x="3691922" y="27432"/>
                </a:cubicBezTo>
                <a:cubicBezTo>
                  <a:pt x="3476522" y="54227"/>
                  <a:pt x="3338609" y="9824"/>
                  <a:pt x="3182692" y="27432"/>
                </a:cubicBezTo>
                <a:cubicBezTo>
                  <a:pt x="3007853" y="18413"/>
                  <a:pt x="2928857" y="26610"/>
                  <a:pt x="2673461" y="27432"/>
                </a:cubicBezTo>
                <a:cubicBezTo>
                  <a:pt x="2424071" y="7914"/>
                  <a:pt x="2403871" y="41450"/>
                  <a:pt x="2164230" y="27432"/>
                </a:cubicBezTo>
                <a:cubicBezTo>
                  <a:pt x="1915627" y="-2904"/>
                  <a:pt x="1835137" y="-6999"/>
                  <a:pt x="1655000" y="27432"/>
                </a:cubicBezTo>
                <a:cubicBezTo>
                  <a:pt x="1483520" y="44054"/>
                  <a:pt x="1385338" y="30109"/>
                  <a:pt x="1145769" y="27432"/>
                </a:cubicBezTo>
                <a:cubicBezTo>
                  <a:pt x="944537" y="-28238"/>
                  <a:pt x="362674" y="78873"/>
                  <a:pt x="0" y="27432"/>
                </a:cubicBezTo>
                <a:cubicBezTo>
                  <a:pt x="-1063" y="21428"/>
                  <a:pt x="-579" y="8264"/>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65383" h="27432" fill="none" extrusionOk="0">
                        <a:moveTo>
                          <a:pt x="0" y="0"/>
                        </a:moveTo>
                        <a:cubicBezTo>
                          <a:pt x="164014" y="-28800"/>
                          <a:pt x="392589" y="16597"/>
                          <a:pt x="636538" y="0"/>
                        </a:cubicBezTo>
                        <a:cubicBezTo>
                          <a:pt x="880487" y="-16597"/>
                          <a:pt x="1095224" y="-7871"/>
                          <a:pt x="1336730" y="0"/>
                        </a:cubicBezTo>
                        <a:cubicBezTo>
                          <a:pt x="1578236" y="7871"/>
                          <a:pt x="1649337" y="-22384"/>
                          <a:pt x="1909615" y="0"/>
                        </a:cubicBezTo>
                        <a:cubicBezTo>
                          <a:pt x="2169893" y="22384"/>
                          <a:pt x="2279697" y="7436"/>
                          <a:pt x="2418846" y="0"/>
                        </a:cubicBezTo>
                        <a:cubicBezTo>
                          <a:pt x="2557995" y="-7436"/>
                          <a:pt x="2719158" y="24395"/>
                          <a:pt x="2928076" y="0"/>
                        </a:cubicBezTo>
                        <a:cubicBezTo>
                          <a:pt x="3136994" y="-24395"/>
                          <a:pt x="3236398" y="-16046"/>
                          <a:pt x="3373653" y="0"/>
                        </a:cubicBezTo>
                        <a:cubicBezTo>
                          <a:pt x="3510908" y="16046"/>
                          <a:pt x="3933654" y="-18835"/>
                          <a:pt x="4137499" y="0"/>
                        </a:cubicBezTo>
                        <a:cubicBezTo>
                          <a:pt x="4341344" y="18835"/>
                          <a:pt x="4634949" y="16518"/>
                          <a:pt x="4901345" y="0"/>
                        </a:cubicBezTo>
                        <a:cubicBezTo>
                          <a:pt x="5167741" y="-16518"/>
                          <a:pt x="5482502" y="-23233"/>
                          <a:pt x="5665191" y="0"/>
                        </a:cubicBezTo>
                        <a:cubicBezTo>
                          <a:pt x="5847880" y="23233"/>
                          <a:pt x="6038909" y="-19558"/>
                          <a:pt x="6365383" y="0"/>
                        </a:cubicBezTo>
                        <a:cubicBezTo>
                          <a:pt x="6366317" y="12270"/>
                          <a:pt x="6364320" y="20068"/>
                          <a:pt x="6365383" y="27432"/>
                        </a:cubicBezTo>
                        <a:cubicBezTo>
                          <a:pt x="6160909" y="45028"/>
                          <a:pt x="5918554" y="42323"/>
                          <a:pt x="5728845" y="27432"/>
                        </a:cubicBezTo>
                        <a:cubicBezTo>
                          <a:pt x="5539136" y="12541"/>
                          <a:pt x="5172149" y="23835"/>
                          <a:pt x="5028653" y="27432"/>
                        </a:cubicBezTo>
                        <a:cubicBezTo>
                          <a:pt x="4885157" y="31029"/>
                          <a:pt x="4768966" y="33290"/>
                          <a:pt x="4583076" y="27432"/>
                        </a:cubicBezTo>
                        <a:cubicBezTo>
                          <a:pt x="4397186" y="21574"/>
                          <a:pt x="4295537" y="38724"/>
                          <a:pt x="4137499" y="27432"/>
                        </a:cubicBezTo>
                        <a:cubicBezTo>
                          <a:pt x="3979461" y="16140"/>
                          <a:pt x="3895902" y="23317"/>
                          <a:pt x="3691922" y="27432"/>
                        </a:cubicBezTo>
                        <a:cubicBezTo>
                          <a:pt x="3487942" y="31547"/>
                          <a:pt x="3348597" y="42606"/>
                          <a:pt x="3182692" y="27432"/>
                        </a:cubicBezTo>
                        <a:cubicBezTo>
                          <a:pt x="3016787" y="12259"/>
                          <a:pt x="2922425" y="45987"/>
                          <a:pt x="2673461" y="27432"/>
                        </a:cubicBezTo>
                        <a:cubicBezTo>
                          <a:pt x="2424497" y="8877"/>
                          <a:pt x="2406338" y="46461"/>
                          <a:pt x="2164230" y="27432"/>
                        </a:cubicBezTo>
                        <a:cubicBezTo>
                          <a:pt x="1922122" y="8403"/>
                          <a:pt x="1843534" y="2368"/>
                          <a:pt x="1655000" y="27432"/>
                        </a:cubicBezTo>
                        <a:cubicBezTo>
                          <a:pt x="1466466" y="52497"/>
                          <a:pt x="1384300" y="39658"/>
                          <a:pt x="1145769" y="27432"/>
                        </a:cubicBezTo>
                        <a:cubicBezTo>
                          <a:pt x="907238" y="15206"/>
                          <a:pt x="344177" y="36391"/>
                          <a:pt x="0" y="27432"/>
                        </a:cubicBezTo>
                        <a:cubicBezTo>
                          <a:pt x="-1194" y="21937"/>
                          <a:pt x="1202" y="7917"/>
                          <a:pt x="0" y="0"/>
                        </a:cubicBezTo>
                        <a:close/>
                      </a:path>
                      <a:path w="6365383" h="27432" stroke="0" extrusionOk="0">
                        <a:moveTo>
                          <a:pt x="0" y="0"/>
                        </a:moveTo>
                        <a:cubicBezTo>
                          <a:pt x="152654" y="12967"/>
                          <a:pt x="297359" y="-4977"/>
                          <a:pt x="509231" y="0"/>
                        </a:cubicBezTo>
                        <a:cubicBezTo>
                          <a:pt x="721103" y="4977"/>
                          <a:pt x="792740" y="-12744"/>
                          <a:pt x="954807" y="0"/>
                        </a:cubicBezTo>
                        <a:cubicBezTo>
                          <a:pt x="1116874" y="12744"/>
                          <a:pt x="1322429" y="24743"/>
                          <a:pt x="1464038" y="0"/>
                        </a:cubicBezTo>
                        <a:cubicBezTo>
                          <a:pt x="1605647" y="-24743"/>
                          <a:pt x="1947393" y="-20672"/>
                          <a:pt x="2100576" y="0"/>
                        </a:cubicBezTo>
                        <a:cubicBezTo>
                          <a:pt x="2253759" y="20672"/>
                          <a:pt x="2622231" y="-30966"/>
                          <a:pt x="2800769" y="0"/>
                        </a:cubicBezTo>
                        <a:cubicBezTo>
                          <a:pt x="2979307" y="30966"/>
                          <a:pt x="3356872" y="-13631"/>
                          <a:pt x="3564614" y="0"/>
                        </a:cubicBezTo>
                        <a:cubicBezTo>
                          <a:pt x="3772356" y="13631"/>
                          <a:pt x="4163183" y="-4973"/>
                          <a:pt x="4328460" y="0"/>
                        </a:cubicBezTo>
                        <a:cubicBezTo>
                          <a:pt x="4493737" y="4973"/>
                          <a:pt x="4672761" y="-9287"/>
                          <a:pt x="4901345" y="0"/>
                        </a:cubicBezTo>
                        <a:cubicBezTo>
                          <a:pt x="5129930" y="9287"/>
                          <a:pt x="5395146" y="9436"/>
                          <a:pt x="5601537" y="0"/>
                        </a:cubicBezTo>
                        <a:cubicBezTo>
                          <a:pt x="5807928" y="-9436"/>
                          <a:pt x="5983747" y="-13862"/>
                          <a:pt x="6365383" y="0"/>
                        </a:cubicBezTo>
                        <a:cubicBezTo>
                          <a:pt x="6365699" y="13405"/>
                          <a:pt x="6365869" y="14360"/>
                          <a:pt x="6365383" y="27432"/>
                        </a:cubicBezTo>
                        <a:cubicBezTo>
                          <a:pt x="6195306" y="29393"/>
                          <a:pt x="5872535" y="56613"/>
                          <a:pt x="5728845" y="27432"/>
                        </a:cubicBezTo>
                        <a:cubicBezTo>
                          <a:pt x="5585155" y="-1749"/>
                          <a:pt x="5272464" y="11679"/>
                          <a:pt x="5028653" y="27432"/>
                        </a:cubicBezTo>
                        <a:cubicBezTo>
                          <a:pt x="4784842" y="43185"/>
                          <a:pt x="4688244" y="28658"/>
                          <a:pt x="4455768" y="27432"/>
                        </a:cubicBezTo>
                        <a:cubicBezTo>
                          <a:pt x="4223293" y="26206"/>
                          <a:pt x="4032880" y="15477"/>
                          <a:pt x="3882884" y="27432"/>
                        </a:cubicBezTo>
                        <a:cubicBezTo>
                          <a:pt x="3732888" y="39387"/>
                          <a:pt x="3278726" y="-7170"/>
                          <a:pt x="3119038" y="27432"/>
                        </a:cubicBezTo>
                        <a:cubicBezTo>
                          <a:pt x="2959350" y="62034"/>
                          <a:pt x="2786856" y="40315"/>
                          <a:pt x="2609807" y="27432"/>
                        </a:cubicBezTo>
                        <a:cubicBezTo>
                          <a:pt x="2432758" y="14549"/>
                          <a:pt x="2064373" y="16547"/>
                          <a:pt x="1909615" y="27432"/>
                        </a:cubicBezTo>
                        <a:cubicBezTo>
                          <a:pt x="1754857" y="38317"/>
                          <a:pt x="1663685" y="27374"/>
                          <a:pt x="1464038" y="27432"/>
                        </a:cubicBezTo>
                        <a:cubicBezTo>
                          <a:pt x="1264391" y="27490"/>
                          <a:pt x="1071013" y="1487"/>
                          <a:pt x="827500" y="27432"/>
                        </a:cubicBezTo>
                        <a:cubicBezTo>
                          <a:pt x="583987" y="53377"/>
                          <a:pt x="349818" y="3910"/>
                          <a:pt x="0" y="27432"/>
                        </a:cubicBezTo>
                        <a:cubicBezTo>
                          <a:pt x="-116" y="21844"/>
                          <a:pt x="591" y="653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6000" y="1573472"/>
            <a:ext cx="16459200" cy="1832874"/>
          </a:xfrm>
          <a:prstGeom prst="rect">
            <a:avLst/>
          </a:prstGeom>
        </p:spPr>
        <p:txBody>
          <a:bodyPr wrap="square" lIns="0" tIns="0" rIns="0" bIns="0" rtlCol="0" anchor="t">
            <a:spAutoFit/>
          </a:bodyPr>
          <a:lstStyle/>
          <a:p>
            <a:pPr>
              <a:lnSpc>
                <a:spcPts val="2930"/>
              </a:lnSpc>
            </a:pPr>
            <a:r>
              <a:rPr lang="en-US" sz="2093" dirty="0">
                <a:solidFill>
                  <a:schemeClr val="tx2"/>
                </a:solidFill>
                <a:latin typeface="Montserrat"/>
              </a:rPr>
              <a:t>Average accuracy and BIAS has been calculated for each product based on the accuracies of the predictions from</a:t>
            </a:r>
          </a:p>
          <a:p>
            <a:pPr>
              <a:lnSpc>
                <a:spcPts val="2930"/>
              </a:lnSpc>
            </a:pPr>
            <a:r>
              <a:rPr lang="en-US" sz="2093" dirty="0">
                <a:solidFill>
                  <a:schemeClr val="tx2"/>
                </a:solidFill>
                <a:latin typeface="Montserrat"/>
              </a:rPr>
              <a:t>demand planners, marketing team and the statistics team forecasts over </a:t>
            </a:r>
            <a:r>
              <a:rPr lang="en-US" sz="2093" dirty="0">
                <a:solidFill>
                  <a:schemeClr val="accent2"/>
                </a:solidFill>
                <a:latin typeface="Montserrat"/>
              </a:rPr>
              <a:t>FY2023 Q1, FY2023 Q2, FY2023Q3 .</a:t>
            </a:r>
          </a:p>
          <a:p>
            <a:pPr>
              <a:lnSpc>
                <a:spcPts val="2930"/>
              </a:lnSpc>
            </a:pPr>
            <a:endParaRPr lang="en-US" sz="2400" b="1" dirty="0">
              <a:solidFill>
                <a:srgbClr val="101010"/>
              </a:solidFill>
              <a:latin typeface="Montserrat"/>
            </a:endParaRPr>
          </a:p>
          <a:p>
            <a:pPr>
              <a:lnSpc>
                <a:spcPts val="2930"/>
              </a:lnSpc>
            </a:pPr>
            <a:r>
              <a:rPr lang="en-US" sz="2400" b="1" dirty="0">
                <a:solidFill>
                  <a:srgbClr val="101010"/>
                </a:solidFill>
                <a:latin typeface="Montserrat"/>
              </a:rPr>
              <a:t>The equation used to calculate the individual forecasts for every product is :-</a:t>
            </a:r>
          </a:p>
          <a:p>
            <a:pPr marL="0" lvl="0" indent="0" algn="l">
              <a:lnSpc>
                <a:spcPts val="2930"/>
              </a:lnSpc>
              <a:spcBef>
                <a:spcPct val="0"/>
              </a:spcBef>
            </a:pPr>
            <a:endParaRPr lang="en-US" sz="2093" dirty="0">
              <a:solidFill>
                <a:srgbClr val="101010"/>
              </a:solidFill>
              <a:latin typeface="Montserrat"/>
            </a:endParaRPr>
          </a:p>
        </p:txBody>
      </p:sp>
      <p:sp>
        <p:nvSpPr>
          <p:cNvPr id="4" name="Freeform 4"/>
          <p:cNvSpPr/>
          <p:nvPr/>
        </p:nvSpPr>
        <p:spPr>
          <a:xfrm>
            <a:off x="14976847" y="5404571"/>
            <a:ext cx="2624419" cy="1458011"/>
          </a:xfrm>
          <a:custGeom>
            <a:avLst/>
            <a:gdLst/>
            <a:ahLst/>
            <a:cxnLst/>
            <a:rect l="l" t="t" r="r" b="b"/>
            <a:pathLst>
              <a:path w="2624419" h="1458011">
                <a:moveTo>
                  <a:pt x="0" y="0"/>
                </a:moveTo>
                <a:lnTo>
                  <a:pt x="2624420" y="0"/>
                </a:lnTo>
                <a:lnTo>
                  <a:pt x="2624420" y="1458010"/>
                </a:lnTo>
                <a:lnTo>
                  <a:pt x="0" y="1458010"/>
                </a:lnTo>
                <a:lnTo>
                  <a:pt x="0" y="0"/>
                </a:lnTo>
                <a:close/>
              </a:path>
            </a:pathLst>
          </a:custGeom>
          <a:blipFill>
            <a:blip r:embed="rId2"/>
            <a:stretch>
              <a:fillRect/>
            </a:stretch>
          </a:blipFill>
        </p:spPr>
        <p:txBody>
          <a:bodyPr/>
          <a:lstStyle/>
          <a:p>
            <a:endParaRPr lang="en-US"/>
          </a:p>
        </p:txBody>
      </p:sp>
      <p:sp>
        <p:nvSpPr>
          <p:cNvPr id="5" name="Freeform 5"/>
          <p:cNvSpPr/>
          <p:nvPr/>
        </p:nvSpPr>
        <p:spPr>
          <a:xfrm>
            <a:off x="14976847" y="2629077"/>
            <a:ext cx="2025347" cy="436840"/>
          </a:xfrm>
          <a:custGeom>
            <a:avLst/>
            <a:gdLst/>
            <a:ahLst/>
            <a:cxnLst/>
            <a:rect l="l" t="t" r="r" b="b"/>
            <a:pathLst>
              <a:path w="2025347" h="436840">
                <a:moveTo>
                  <a:pt x="0" y="0"/>
                </a:moveTo>
                <a:lnTo>
                  <a:pt x="2025348" y="0"/>
                </a:lnTo>
                <a:lnTo>
                  <a:pt x="2025348" y="436839"/>
                </a:lnTo>
                <a:lnTo>
                  <a:pt x="0" y="436839"/>
                </a:lnTo>
                <a:lnTo>
                  <a:pt x="0" y="0"/>
                </a:lnTo>
                <a:close/>
              </a:path>
            </a:pathLst>
          </a:custGeom>
          <a:blipFill>
            <a:blip r:embed="rId3"/>
            <a:stretch>
              <a:fillRect/>
            </a:stretch>
          </a:blipFill>
        </p:spPr>
        <p:txBody>
          <a:bodyPr/>
          <a:lstStyle/>
          <a:p>
            <a:endParaRPr lang="en-US" dirty="0"/>
          </a:p>
        </p:txBody>
      </p:sp>
      <p:sp>
        <p:nvSpPr>
          <p:cNvPr id="6" name="TextBox 6"/>
          <p:cNvSpPr txBox="1"/>
          <p:nvPr/>
        </p:nvSpPr>
        <p:spPr>
          <a:xfrm>
            <a:off x="2359525" y="291017"/>
            <a:ext cx="13629996" cy="973035"/>
          </a:xfrm>
          <a:prstGeom prst="rect">
            <a:avLst/>
          </a:prstGeom>
        </p:spPr>
        <p:txBody>
          <a:bodyPr lIns="0" tIns="0" rIns="0" bIns="0" rtlCol="0" anchor="t">
            <a:spAutoFit/>
          </a:bodyPr>
          <a:lstStyle/>
          <a:p>
            <a:pPr marL="0" lvl="0" indent="0">
              <a:lnSpc>
                <a:spcPts val="7644"/>
              </a:lnSpc>
              <a:spcBef>
                <a:spcPct val="0"/>
              </a:spcBef>
            </a:pPr>
            <a:r>
              <a:rPr lang="en-US" sz="6370">
                <a:solidFill>
                  <a:srgbClr val="101010"/>
                </a:solidFill>
                <a:latin typeface="Montserrat Bold"/>
              </a:rPr>
              <a:t>Statistics - weighted average</a:t>
            </a:r>
          </a:p>
        </p:txBody>
      </p:sp>
      <p:sp>
        <p:nvSpPr>
          <p:cNvPr id="7" name="TextBox 7"/>
          <p:cNvSpPr txBox="1"/>
          <p:nvPr/>
        </p:nvSpPr>
        <p:spPr>
          <a:xfrm>
            <a:off x="2337754" y="3416090"/>
            <a:ext cx="14899775" cy="1832874"/>
          </a:xfrm>
          <a:prstGeom prst="rect">
            <a:avLst/>
          </a:prstGeom>
        </p:spPr>
        <p:txBody>
          <a:bodyPr lIns="0" tIns="0" rIns="0" bIns="0" rtlCol="0" anchor="t">
            <a:spAutoFit/>
          </a:bodyPr>
          <a:lstStyle/>
          <a:p>
            <a:pPr>
              <a:lnSpc>
                <a:spcPts val="2930"/>
              </a:lnSpc>
            </a:pPr>
            <a:r>
              <a:rPr lang="en-US" sz="2093" b="1" dirty="0">
                <a:solidFill>
                  <a:srgbClr val="101010"/>
                </a:solidFill>
                <a:latin typeface="Montserrat"/>
              </a:rPr>
              <a:t>W:average accuracy over the previous years </a:t>
            </a:r>
          </a:p>
          <a:p>
            <a:pPr>
              <a:lnSpc>
                <a:spcPts val="2930"/>
              </a:lnSpc>
            </a:pPr>
            <a:r>
              <a:rPr lang="en-US" sz="2093" b="1" dirty="0">
                <a:solidFill>
                  <a:srgbClr val="101010"/>
                </a:solidFill>
                <a:latin typeface="Montserrat"/>
              </a:rPr>
              <a:t>B: is the bias. </a:t>
            </a:r>
          </a:p>
          <a:p>
            <a:pPr>
              <a:lnSpc>
                <a:spcPts val="2930"/>
              </a:lnSpc>
            </a:pPr>
            <a:r>
              <a:rPr lang="en-US" sz="2093" dirty="0">
                <a:solidFill>
                  <a:srgbClr val="101010"/>
                </a:solidFill>
                <a:latin typeface="Montserrat"/>
              </a:rPr>
              <a:t>The accuracy obtained for every department is used as weight for calculating the final sales value. </a:t>
            </a:r>
          </a:p>
          <a:p>
            <a:pPr>
              <a:lnSpc>
                <a:spcPts val="2930"/>
              </a:lnSpc>
            </a:pPr>
            <a:r>
              <a:rPr lang="en-US" sz="2093" dirty="0">
                <a:solidFill>
                  <a:srgbClr val="101010"/>
                </a:solidFill>
                <a:latin typeface="Montserrat"/>
              </a:rPr>
              <a:t>Data </a:t>
            </a:r>
            <a:r>
              <a:rPr lang="en-US" sz="2093" dirty="0">
                <a:solidFill>
                  <a:schemeClr val="accent2"/>
                </a:solidFill>
                <a:latin typeface="Montserrat"/>
              </a:rPr>
              <a:t>from FY2023 Q1, FY2023 Q2, FY2023 Q3 </a:t>
            </a:r>
            <a:r>
              <a:rPr lang="en-US" sz="2093" dirty="0">
                <a:solidFill>
                  <a:srgbClr val="101010"/>
                </a:solidFill>
                <a:latin typeface="Montserrat"/>
              </a:rPr>
              <a:t>has been taken into consideration for carrying out the computations. </a:t>
            </a:r>
          </a:p>
        </p:txBody>
      </p:sp>
      <p:sp>
        <p:nvSpPr>
          <p:cNvPr id="8" name="TextBox 8"/>
          <p:cNvSpPr txBox="1"/>
          <p:nvPr/>
        </p:nvSpPr>
        <p:spPr>
          <a:xfrm>
            <a:off x="2359525" y="6600454"/>
            <a:ext cx="13629996" cy="973035"/>
          </a:xfrm>
          <a:prstGeom prst="rect">
            <a:avLst/>
          </a:prstGeom>
        </p:spPr>
        <p:txBody>
          <a:bodyPr lIns="0" tIns="0" rIns="0" bIns="0" rtlCol="0" anchor="t">
            <a:spAutoFit/>
          </a:bodyPr>
          <a:lstStyle/>
          <a:p>
            <a:pPr marL="0" lvl="0" indent="0">
              <a:lnSpc>
                <a:spcPts val="7644"/>
              </a:lnSpc>
              <a:spcBef>
                <a:spcPct val="0"/>
              </a:spcBef>
            </a:pPr>
            <a:r>
              <a:rPr lang="en-US" sz="6370" dirty="0">
                <a:solidFill>
                  <a:srgbClr val="101010"/>
                </a:solidFill>
                <a:latin typeface="Montserrat Bold"/>
              </a:rPr>
              <a:t>Insights</a:t>
            </a:r>
          </a:p>
        </p:txBody>
      </p:sp>
      <p:sp>
        <p:nvSpPr>
          <p:cNvPr id="9" name="TextBox 9"/>
          <p:cNvSpPr txBox="1"/>
          <p:nvPr/>
        </p:nvSpPr>
        <p:spPr>
          <a:xfrm>
            <a:off x="2086090" y="7978186"/>
            <a:ext cx="14899775" cy="1470684"/>
          </a:xfrm>
          <a:prstGeom prst="rect">
            <a:avLst/>
          </a:prstGeom>
        </p:spPr>
        <p:txBody>
          <a:bodyPr lIns="0" tIns="0" rIns="0" bIns="0" rtlCol="0" anchor="t">
            <a:spAutoFit/>
          </a:bodyPr>
          <a:lstStyle/>
          <a:p>
            <a:pPr marL="451962" lvl="1" indent="-225981">
              <a:lnSpc>
                <a:spcPts val="2930"/>
              </a:lnSpc>
              <a:buFont typeface="Arial"/>
              <a:buChar char="•"/>
            </a:pPr>
            <a:r>
              <a:rPr lang="en-US" sz="2093" dirty="0">
                <a:solidFill>
                  <a:srgbClr val="101010"/>
                </a:solidFill>
                <a:latin typeface="Montserrat"/>
              </a:rPr>
              <a:t>Preference given to recent data over older data </a:t>
            </a:r>
          </a:p>
          <a:p>
            <a:pPr marL="451962" lvl="1" indent="-225981">
              <a:lnSpc>
                <a:spcPts val="2930"/>
              </a:lnSpc>
              <a:buFont typeface="Arial"/>
              <a:buChar char="•"/>
            </a:pPr>
            <a:r>
              <a:rPr lang="en-US" sz="2093" dirty="0">
                <a:solidFill>
                  <a:srgbClr val="101010"/>
                </a:solidFill>
                <a:latin typeface="Montserrat"/>
              </a:rPr>
              <a:t>The weighted average helped to account for the variability in the accuracy of predicting the sales data by different departments</a:t>
            </a:r>
          </a:p>
          <a:p>
            <a:pPr algn="l">
              <a:lnSpc>
                <a:spcPts val="2930"/>
              </a:lnSpc>
            </a:pPr>
            <a:endParaRPr lang="en-US" sz="2093" dirty="0">
              <a:solidFill>
                <a:srgbClr val="101010"/>
              </a:solidFill>
              <a:latin typeface="Montserrat"/>
            </a:endParaRPr>
          </a:p>
        </p:txBody>
      </p:sp>
      <p:sp>
        <p:nvSpPr>
          <p:cNvPr id="11" name="TextBox 10">
            <a:extLst>
              <a:ext uri="{FF2B5EF4-FFF2-40B4-BE49-F238E27FC236}">
                <a16:creationId xmlns:a16="http://schemas.microsoft.com/office/drawing/2014/main" id="{163C67C7-1042-815E-76C1-CB7274E93BE3}"/>
              </a:ext>
            </a:extLst>
          </p:cNvPr>
          <p:cNvSpPr txBox="1"/>
          <p:nvPr/>
        </p:nvSpPr>
        <p:spPr>
          <a:xfrm>
            <a:off x="2305097" y="5730871"/>
            <a:ext cx="13408432" cy="464230"/>
          </a:xfrm>
          <a:prstGeom prst="rect">
            <a:avLst/>
          </a:prstGeom>
          <a:noFill/>
        </p:spPr>
        <p:txBody>
          <a:bodyPr wrap="square">
            <a:spAutoFit/>
          </a:bodyPr>
          <a:lstStyle/>
          <a:p>
            <a:pPr marL="0" lvl="0" indent="0" algn="l">
              <a:lnSpc>
                <a:spcPts val="2930"/>
              </a:lnSpc>
              <a:spcBef>
                <a:spcPct val="0"/>
              </a:spcBef>
            </a:pPr>
            <a:r>
              <a:rPr lang="en-US" sz="2800" b="1" dirty="0">
                <a:latin typeface="Montserrat"/>
              </a:rPr>
              <a:t>Final expression for predicting the number of units sold is given as:-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1181" y="685800"/>
            <a:ext cx="15845638" cy="891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310841" y="1623038"/>
            <a:ext cx="13670280" cy="7040922"/>
          </a:xfrm>
          <a:custGeom>
            <a:avLst/>
            <a:gdLst>
              <a:gd name="connsiteX0" fmla="*/ 0 w 13670280"/>
              <a:gd name="connsiteY0" fmla="*/ 0 h 7040922"/>
              <a:gd name="connsiteX1" fmla="*/ 457657 w 13670280"/>
              <a:gd name="connsiteY1" fmla="*/ 0 h 7040922"/>
              <a:gd name="connsiteX2" fmla="*/ 641908 w 13670280"/>
              <a:gd name="connsiteY2" fmla="*/ 0 h 7040922"/>
              <a:gd name="connsiteX3" fmla="*/ 1509674 w 13670280"/>
              <a:gd name="connsiteY3" fmla="*/ 0 h 7040922"/>
              <a:gd name="connsiteX4" fmla="*/ 1967331 w 13670280"/>
              <a:gd name="connsiteY4" fmla="*/ 0 h 7040922"/>
              <a:gd name="connsiteX5" fmla="*/ 2424988 w 13670280"/>
              <a:gd name="connsiteY5" fmla="*/ 0 h 7040922"/>
              <a:gd name="connsiteX6" fmla="*/ 3292754 w 13670280"/>
              <a:gd name="connsiteY6" fmla="*/ 0 h 7040922"/>
              <a:gd name="connsiteX7" fmla="*/ 3613708 w 13670280"/>
              <a:gd name="connsiteY7" fmla="*/ 0 h 7040922"/>
              <a:gd name="connsiteX8" fmla="*/ 4481474 w 13670280"/>
              <a:gd name="connsiteY8" fmla="*/ 0 h 7040922"/>
              <a:gd name="connsiteX9" fmla="*/ 5349240 w 13670280"/>
              <a:gd name="connsiteY9" fmla="*/ 0 h 7040922"/>
              <a:gd name="connsiteX10" fmla="*/ 5943600 w 13670280"/>
              <a:gd name="connsiteY10" fmla="*/ 0 h 7040922"/>
              <a:gd name="connsiteX11" fmla="*/ 6811365 w 13670280"/>
              <a:gd name="connsiteY11" fmla="*/ 0 h 7040922"/>
              <a:gd name="connsiteX12" fmla="*/ 7269022 w 13670280"/>
              <a:gd name="connsiteY12" fmla="*/ 0 h 7040922"/>
              <a:gd name="connsiteX13" fmla="*/ 7726680 w 13670280"/>
              <a:gd name="connsiteY13" fmla="*/ 0 h 7040922"/>
              <a:gd name="connsiteX14" fmla="*/ 8457742 w 13670280"/>
              <a:gd name="connsiteY14" fmla="*/ 0 h 7040922"/>
              <a:gd name="connsiteX15" fmla="*/ 8915400 w 13670280"/>
              <a:gd name="connsiteY15" fmla="*/ 0 h 7040922"/>
              <a:gd name="connsiteX16" fmla="*/ 9783165 w 13670280"/>
              <a:gd name="connsiteY16" fmla="*/ 0 h 7040922"/>
              <a:gd name="connsiteX17" fmla="*/ 10650931 w 13670280"/>
              <a:gd name="connsiteY17" fmla="*/ 0 h 7040922"/>
              <a:gd name="connsiteX18" fmla="*/ 11245291 w 13670280"/>
              <a:gd name="connsiteY18" fmla="*/ 0 h 7040922"/>
              <a:gd name="connsiteX19" fmla="*/ 11702948 w 13670280"/>
              <a:gd name="connsiteY19" fmla="*/ 0 h 7040922"/>
              <a:gd name="connsiteX20" fmla="*/ 11887200 w 13670280"/>
              <a:gd name="connsiteY20" fmla="*/ 0 h 7040922"/>
              <a:gd name="connsiteX21" fmla="*/ 12208154 w 13670280"/>
              <a:gd name="connsiteY21" fmla="*/ 0 h 7040922"/>
              <a:gd name="connsiteX22" fmla="*/ 12529108 w 13670280"/>
              <a:gd name="connsiteY22" fmla="*/ 0 h 7040922"/>
              <a:gd name="connsiteX23" fmla="*/ 12986766 w 13670280"/>
              <a:gd name="connsiteY23" fmla="*/ 0 h 7040922"/>
              <a:gd name="connsiteX24" fmla="*/ 13670280 w 13670280"/>
              <a:gd name="connsiteY24" fmla="*/ 0 h 7040922"/>
              <a:gd name="connsiteX25" fmla="*/ 13670280 w 13670280"/>
              <a:gd name="connsiteY25" fmla="*/ 586743 h 7040922"/>
              <a:gd name="connsiteX26" fmla="*/ 13670280 w 13670280"/>
              <a:gd name="connsiteY26" fmla="*/ 1173487 h 7040922"/>
              <a:gd name="connsiteX27" fmla="*/ 13670280 w 13670280"/>
              <a:gd name="connsiteY27" fmla="*/ 1760230 h 7040922"/>
              <a:gd name="connsiteX28" fmla="*/ 13670280 w 13670280"/>
              <a:gd name="connsiteY28" fmla="*/ 2487792 h 7040922"/>
              <a:gd name="connsiteX29" fmla="*/ 13670280 w 13670280"/>
              <a:gd name="connsiteY29" fmla="*/ 3144945 h 7040922"/>
              <a:gd name="connsiteX30" fmla="*/ 13670280 w 13670280"/>
              <a:gd name="connsiteY30" fmla="*/ 3520461 h 7040922"/>
              <a:gd name="connsiteX31" fmla="*/ 13670280 w 13670280"/>
              <a:gd name="connsiteY31" fmla="*/ 4036795 h 7040922"/>
              <a:gd name="connsiteX32" fmla="*/ 13670280 w 13670280"/>
              <a:gd name="connsiteY32" fmla="*/ 4764356 h 7040922"/>
              <a:gd name="connsiteX33" fmla="*/ 13670280 w 13670280"/>
              <a:gd name="connsiteY33" fmla="*/ 5351100 h 7040922"/>
              <a:gd name="connsiteX34" fmla="*/ 13670280 w 13670280"/>
              <a:gd name="connsiteY34" fmla="*/ 6008253 h 7040922"/>
              <a:gd name="connsiteX35" fmla="*/ 13670280 w 13670280"/>
              <a:gd name="connsiteY35" fmla="*/ 6524588 h 7040922"/>
              <a:gd name="connsiteX36" fmla="*/ 13670280 w 13670280"/>
              <a:gd name="connsiteY36" fmla="*/ 7040922 h 7040922"/>
              <a:gd name="connsiteX37" fmla="*/ 12802514 w 13670280"/>
              <a:gd name="connsiteY37" fmla="*/ 7040922 h 7040922"/>
              <a:gd name="connsiteX38" fmla="*/ 12481560 w 13670280"/>
              <a:gd name="connsiteY38" fmla="*/ 7040922 h 7040922"/>
              <a:gd name="connsiteX39" fmla="*/ 12297308 w 13670280"/>
              <a:gd name="connsiteY39" fmla="*/ 7040922 h 7040922"/>
              <a:gd name="connsiteX40" fmla="*/ 11976354 w 13670280"/>
              <a:gd name="connsiteY40" fmla="*/ 7040922 h 7040922"/>
              <a:gd name="connsiteX41" fmla="*/ 11518696 w 13670280"/>
              <a:gd name="connsiteY41" fmla="*/ 7040922 h 7040922"/>
              <a:gd name="connsiteX42" fmla="*/ 10924336 w 13670280"/>
              <a:gd name="connsiteY42" fmla="*/ 7040922 h 7040922"/>
              <a:gd name="connsiteX43" fmla="*/ 10603382 w 13670280"/>
              <a:gd name="connsiteY43" fmla="*/ 7040922 h 7040922"/>
              <a:gd name="connsiteX44" fmla="*/ 9735616 w 13670280"/>
              <a:gd name="connsiteY44" fmla="*/ 7040922 h 7040922"/>
              <a:gd name="connsiteX45" fmla="*/ 9141256 w 13670280"/>
              <a:gd name="connsiteY45" fmla="*/ 7040922 h 7040922"/>
              <a:gd name="connsiteX46" fmla="*/ 8273491 w 13670280"/>
              <a:gd name="connsiteY46" fmla="*/ 7040922 h 7040922"/>
              <a:gd name="connsiteX47" fmla="*/ 7542428 w 13670280"/>
              <a:gd name="connsiteY47" fmla="*/ 7040922 h 7040922"/>
              <a:gd name="connsiteX48" fmla="*/ 7084771 w 13670280"/>
              <a:gd name="connsiteY48" fmla="*/ 7040922 h 7040922"/>
              <a:gd name="connsiteX49" fmla="*/ 6353708 w 13670280"/>
              <a:gd name="connsiteY49" fmla="*/ 7040922 h 7040922"/>
              <a:gd name="connsiteX50" fmla="*/ 6032754 w 13670280"/>
              <a:gd name="connsiteY50" fmla="*/ 7040922 h 7040922"/>
              <a:gd name="connsiteX51" fmla="*/ 5438394 w 13670280"/>
              <a:gd name="connsiteY51" fmla="*/ 7040922 h 7040922"/>
              <a:gd name="connsiteX52" fmla="*/ 5254142 w 13670280"/>
              <a:gd name="connsiteY52" fmla="*/ 7040922 h 7040922"/>
              <a:gd name="connsiteX53" fmla="*/ 4386376 w 13670280"/>
              <a:gd name="connsiteY53" fmla="*/ 7040922 h 7040922"/>
              <a:gd name="connsiteX54" fmla="*/ 3792016 w 13670280"/>
              <a:gd name="connsiteY54" fmla="*/ 7040922 h 7040922"/>
              <a:gd name="connsiteX55" fmla="*/ 2924251 w 13670280"/>
              <a:gd name="connsiteY55" fmla="*/ 7040922 h 7040922"/>
              <a:gd name="connsiteX56" fmla="*/ 2466594 w 13670280"/>
              <a:gd name="connsiteY56" fmla="*/ 7040922 h 7040922"/>
              <a:gd name="connsiteX57" fmla="*/ 2145639 w 13670280"/>
              <a:gd name="connsiteY57" fmla="*/ 7040922 h 7040922"/>
              <a:gd name="connsiteX58" fmla="*/ 1551279 w 13670280"/>
              <a:gd name="connsiteY58" fmla="*/ 7040922 h 7040922"/>
              <a:gd name="connsiteX59" fmla="*/ 820216 w 13670280"/>
              <a:gd name="connsiteY59" fmla="*/ 7040922 h 7040922"/>
              <a:gd name="connsiteX60" fmla="*/ 0 w 13670280"/>
              <a:gd name="connsiteY60" fmla="*/ 7040922 h 7040922"/>
              <a:gd name="connsiteX61" fmla="*/ 0 w 13670280"/>
              <a:gd name="connsiteY61" fmla="*/ 6383769 h 7040922"/>
              <a:gd name="connsiteX62" fmla="*/ 0 w 13670280"/>
              <a:gd name="connsiteY62" fmla="*/ 5867435 h 7040922"/>
              <a:gd name="connsiteX63" fmla="*/ 0 w 13670280"/>
              <a:gd name="connsiteY63" fmla="*/ 5351100 h 7040922"/>
              <a:gd name="connsiteX64" fmla="*/ 0 w 13670280"/>
              <a:gd name="connsiteY64" fmla="*/ 4834766 h 7040922"/>
              <a:gd name="connsiteX65" fmla="*/ 0 w 13670280"/>
              <a:gd name="connsiteY65" fmla="*/ 4318431 h 7040922"/>
              <a:gd name="connsiteX66" fmla="*/ 0 w 13670280"/>
              <a:gd name="connsiteY66" fmla="*/ 3661279 h 7040922"/>
              <a:gd name="connsiteX67" fmla="*/ 0 w 13670280"/>
              <a:gd name="connsiteY67" fmla="*/ 3074536 h 7040922"/>
              <a:gd name="connsiteX68" fmla="*/ 0 w 13670280"/>
              <a:gd name="connsiteY68" fmla="*/ 2699020 h 7040922"/>
              <a:gd name="connsiteX69" fmla="*/ 0 w 13670280"/>
              <a:gd name="connsiteY69" fmla="*/ 2182686 h 7040922"/>
              <a:gd name="connsiteX70" fmla="*/ 0 w 13670280"/>
              <a:gd name="connsiteY70" fmla="*/ 1525533 h 7040922"/>
              <a:gd name="connsiteX71" fmla="*/ 0 w 13670280"/>
              <a:gd name="connsiteY71" fmla="*/ 1079608 h 7040922"/>
              <a:gd name="connsiteX72" fmla="*/ 0 w 13670280"/>
              <a:gd name="connsiteY72" fmla="*/ 0 h 704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670280" h="7040922" extrusionOk="0">
                <a:moveTo>
                  <a:pt x="0" y="0"/>
                </a:moveTo>
                <a:cubicBezTo>
                  <a:pt x="55702" y="-41469"/>
                  <a:pt x="233187" y="30684"/>
                  <a:pt x="457657" y="0"/>
                </a:cubicBezTo>
                <a:cubicBezTo>
                  <a:pt x="629989" y="-4845"/>
                  <a:pt x="560358" y="9405"/>
                  <a:pt x="641908" y="0"/>
                </a:cubicBezTo>
                <a:cubicBezTo>
                  <a:pt x="611549" y="73706"/>
                  <a:pt x="1288579" y="137223"/>
                  <a:pt x="1509674" y="0"/>
                </a:cubicBezTo>
                <a:cubicBezTo>
                  <a:pt x="1661421" y="-34909"/>
                  <a:pt x="1858231" y="23628"/>
                  <a:pt x="1967331" y="0"/>
                </a:cubicBezTo>
                <a:cubicBezTo>
                  <a:pt x="2175994" y="8240"/>
                  <a:pt x="2238567" y="-30735"/>
                  <a:pt x="2424988" y="0"/>
                </a:cubicBezTo>
                <a:cubicBezTo>
                  <a:pt x="2519172" y="-3148"/>
                  <a:pt x="2790761" y="91791"/>
                  <a:pt x="3292754" y="0"/>
                </a:cubicBezTo>
                <a:cubicBezTo>
                  <a:pt x="3406245" y="-22510"/>
                  <a:pt x="3451976" y="18443"/>
                  <a:pt x="3613708" y="0"/>
                </a:cubicBezTo>
                <a:cubicBezTo>
                  <a:pt x="3756248" y="15051"/>
                  <a:pt x="4345419" y="34717"/>
                  <a:pt x="4481474" y="0"/>
                </a:cubicBezTo>
                <a:cubicBezTo>
                  <a:pt x="4584501" y="8669"/>
                  <a:pt x="5166405" y="52497"/>
                  <a:pt x="5349240" y="0"/>
                </a:cubicBezTo>
                <a:cubicBezTo>
                  <a:pt x="5648604" y="7568"/>
                  <a:pt x="5773892" y="-27884"/>
                  <a:pt x="5943600" y="0"/>
                </a:cubicBezTo>
                <a:cubicBezTo>
                  <a:pt x="6219678" y="18299"/>
                  <a:pt x="6462287" y="5442"/>
                  <a:pt x="6811365" y="0"/>
                </a:cubicBezTo>
                <a:cubicBezTo>
                  <a:pt x="7156628" y="13886"/>
                  <a:pt x="7175626" y="-15194"/>
                  <a:pt x="7269022" y="0"/>
                </a:cubicBezTo>
                <a:cubicBezTo>
                  <a:pt x="7270796" y="-18359"/>
                  <a:pt x="7480626" y="-55123"/>
                  <a:pt x="7726680" y="0"/>
                </a:cubicBezTo>
                <a:cubicBezTo>
                  <a:pt x="7787303" y="-31780"/>
                  <a:pt x="8111822" y="-27340"/>
                  <a:pt x="8457742" y="0"/>
                </a:cubicBezTo>
                <a:cubicBezTo>
                  <a:pt x="8748741" y="966"/>
                  <a:pt x="8729392" y="-5577"/>
                  <a:pt x="8915400" y="0"/>
                </a:cubicBezTo>
                <a:cubicBezTo>
                  <a:pt x="9108760" y="90565"/>
                  <a:pt x="9450467" y="63427"/>
                  <a:pt x="9783165" y="0"/>
                </a:cubicBezTo>
                <a:cubicBezTo>
                  <a:pt x="10166770" y="26308"/>
                  <a:pt x="10446647" y="-54428"/>
                  <a:pt x="10650931" y="0"/>
                </a:cubicBezTo>
                <a:cubicBezTo>
                  <a:pt x="10880983" y="56977"/>
                  <a:pt x="10963997" y="12376"/>
                  <a:pt x="11245291" y="0"/>
                </a:cubicBezTo>
                <a:cubicBezTo>
                  <a:pt x="11502310" y="-2819"/>
                  <a:pt x="11478273" y="-14711"/>
                  <a:pt x="11702948" y="0"/>
                </a:cubicBezTo>
                <a:cubicBezTo>
                  <a:pt x="11937871" y="8613"/>
                  <a:pt x="11781645" y="-2335"/>
                  <a:pt x="11887200" y="0"/>
                </a:cubicBezTo>
                <a:cubicBezTo>
                  <a:pt x="11984875" y="-2294"/>
                  <a:pt x="12062138" y="60599"/>
                  <a:pt x="12208154" y="0"/>
                </a:cubicBezTo>
                <a:cubicBezTo>
                  <a:pt x="12346682" y="10365"/>
                  <a:pt x="12367690" y="-2653"/>
                  <a:pt x="12529108" y="0"/>
                </a:cubicBezTo>
                <a:cubicBezTo>
                  <a:pt x="12716853" y="16930"/>
                  <a:pt x="12885816" y="-43665"/>
                  <a:pt x="12986766" y="0"/>
                </a:cubicBezTo>
                <a:cubicBezTo>
                  <a:pt x="13173673" y="27212"/>
                  <a:pt x="13325760" y="23098"/>
                  <a:pt x="13670280" y="0"/>
                </a:cubicBezTo>
                <a:cubicBezTo>
                  <a:pt x="13670486" y="245907"/>
                  <a:pt x="13637103" y="323330"/>
                  <a:pt x="13670280" y="586743"/>
                </a:cubicBezTo>
                <a:cubicBezTo>
                  <a:pt x="13707236" y="819930"/>
                  <a:pt x="13708788" y="950278"/>
                  <a:pt x="13670280" y="1173487"/>
                </a:cubicBezTo>
                <a:cubicBezTo>
                  <a:pt x="13625951" y="1340086"/>
                  <a:pt x="13707476" y="1486291"/>
                  <a:pt x="13670280" y="1760230"/>
                </a:cubicBezTo>
                <a:cubicBezTo>
                  <a:pt x="13616201" y="2063153"/>
                  <a:pt x="13692995" y="2263174"/>
                  <a:pt x="13670280" y="2487792"/>
                </a:cubicBezTo>
                <a:cubicBezTo>
                  <a:pt x="13714374" y="2713902"/>
                  <a:pt x="13675425" y="2939676"/>
                  <a:pt x="13670280" y="3144945"/>
                </a:cubicBezTo>
                <a:cubicBezTo>
                  <a:pt x="13696170" y="3394432"/>
                  <a:pt x="13684020" y="3350748"/>
                  <a:pt x="13670280" y="3520461"/>
                </a:cubicBezTo>
                <a:cubicBezTo>
                  <a:pt x="13709531" y="3721080"/>
                  <a:pt x="13708099" y="3916449"/>
                  <a:pt x="13670280" y="4036795"/>
                </a:cubicBezTo>
                <a:cubicBezTo>
                  <a:pt x="13736937" y="4245595"/>
                  <a:pt x="13698052" y="4572214"/>
                  <a:pt x="13670280" y="4764356"/>
                </a:cubicBezTo>
                <a:cubicBezTo>
                  <a:pt x="13647833" y="5035637"/>
                  <a:pt x="13629808" y="5141124"/>
                  <a:pt x="13670280" y="5351100"/>
                </a:cubicBezTo>
                <a:cubicBezTo>
                  <a:pt x="13671007" y="5575813"/>
                  <a:pt x="13745508" y="5895171"/>
                  <a:pt x="13670280" y="6008253"/>
                </a:cubicBezTo>
                <a:cubicBezTo>
                  <a:pt x="13687581" y="6141925"/>
                  <a:pt x="13666059" y="6252947"/>
                  <a:pt x="13670280" y="6524588"/>
                </a:cubicBezTo>
                <a:cubicBezTo>
                  <a:pt x="13637129" y="6790021"/>
                  <a:pt x="13700909" y="6975636"/>
                  <a:pt x="13670280" y="7040922"/>
                </a:cubicBezTo>
                <a:cubicBezTo>
                  <a:pt x="13393427" y="6985767"/>
                  <a:pt x="13253658" y="7045093"/>
                  <a:pt x="12802514" y="7040922"/>
                </a:cubicBezTo>
                <a:cubicBezTo>
                  <a:pt x="12426110" y="7039698"/>
                  <a:pt x="12642818" y="7078365"/>
                  <a:pt x="12481560" y="7040922"/>
                </a:cubicBezTo>
                <a:cubicBezTo>
                  <a:pt x="12335947" y="7041834"/>
                  <a:pt x="12357128" y="7029057"/>
                  <a:pt x="12297308" y="7040922"/>
                </a:cubicBezTo>
                <a:cubicBezTo>
                  <a:pt x="12235441" y="7039650"/>
                  <a:pt x="12144504" y="7002890"/>
                  <a:pt x="11976354" y="7040922"/>
                </a:cubicBezTo>
                <a:cubicBezTo>
                  <a:pt x="11799864" y="7035816"/>
                  <a:pt x="11761220" y="7027167"/>
                  <a:pt x="11518696" y="7040922"/>
                </a:cubicBezTo>
                <a:cubicBezTo>
                  <a:pt x="11358164" y="7010511"/>
                  <a:pt x="11167335" y="7010234"/>
                  <a:pt x="10924336" y="7040922"/>
                </a:cubicBezTo>
                <a:cubicBezTo>
                  <a:pt x="10740313" y="7015805"/>
                  <a:pt x="10674468" y="7030915"/>
                  <a:pt x="10603382" y="7040922"/>
                </a:cubicBezTo>
                <a:cubicBezTo>
                  <a:pt x="10489790" y="7151302"/>
                  <a:pt x="10017240" y="6925183"/>
                  <a:pt x="9735616" y="7040922"/>
                </a:cubicBezTo>
                <a:cubicBezTo>
                  <a:pt x="9388168" y="7094859"/>
                  <a:pt x="9343441" y="7039982"/>
                  <a:pt x="9141256" y="7040922"/>
                </a:cubicBezTo>
                <a:cubicBezTo>
                  <a:pt x="8838747" y="7061471"/>
                  <a:pt x="8524434" y="6958729"/>
                  <a:pt x="8273491" y="7040922"/>
                </a:cubicBezTo>
                <a:cubicBezTo>
                  <a:pt x="7969866" y="7040861"/>
                  <a:pt x="7676618" y="7039466"/>
                  <a:pt x="7542428" y="7040922"/>
                </a:cubicBezTo>
                <a:cubicBezTo>
                  <a:pt x="7371406" y="7041567"/>
                  <a:pt x="7198423" y="7037386"/>
                  <a:pt x="7084771" y="7040922"/>
                </a:cubicBezTo>
                <a:cubicBezTo>
                  <a:pt x="6886483" y="7051874"/>
                  <a:pt x="6509839" y="6984273"/>
                  <a:pt x="6353708" y="7040922"/>
                </a:cubicBezTo>
                <a:cubicBezTo>
                  <a:pt x="6152593" y="7055248"/>
                  <a:pt x="6108039" y="7040709"/>
                  <a:pt x="6032754" y="7040922"/>
                </a:cubicBezTo>
                <a:cubicBezTo>
                  <a:pt x="5924766" y="7085542"/>
                  <a:pt x="5567965" y="7083474"/>
                  <a:pt x="5438394" y="7040922"/>
                </a:cubicBezTo>
                <a:cubicBezTo>
                  <a:pt x="5253963" y="7040976"/>
                  <a:pt x="5298884" y="7053601"/>
                  <a:pt x="5254142" y="7040922"/>
                </a:cubicBezTo>
                <a:cubicBezTo>
                  <a:pt x="5130148" y="6981532"/>
                  <a:pt x="4632778" y="6966599"/>
                  <a:pt x="4386376" y="7040922"/>
                </a:cubicBezTo>
                <a:cubicBezTo>
                  <a:pt x="4272788" y="6971274"/>
                  <a:pt x="4118407" y="7019679"/>
                  <a:pt x="3792016" y="7040922"/>
                </a:cubicBezTo>
                <a:cubicBezTo>
                  <a:pt x="3603602" y="6978572"/>
                  <a:pt x="3137406" y="7012580"/>
                  <a:pt x="2924251" y="7040922"/>
                </a:cubicBezTo>
                <a:cubicBezTo>
                  <a:pt x="2713919" y="7086293"/>
                  <a:pt x="2630523" y="7033701"/>
                  <a:pt x="2466594" y="7040922"/>
                </a:cubicBezTo>
                <a:cubicBezTo>
                  <a:pt x="2306930" y="7034037"/>
                  <a:pt x="2290177" y="7027213"/>
                  <a:pt x="2145639" y="7040922"/>
                </a:cubicBezTo>
                <a:cubicBezTo>
                  <a:pt x="1975638" y="7042408"/>
                  <a:pt x="1884849" y="7147958"/>
                  <a:pt x="1551279" y="7040922"/>
                </a:cubicBezTo>
                <a:cubicBezTo>
                  <a:pt x="1247513" y="7062334"/>
                  <a:pt x="1168187" y="6965616"/>
                  <a:pt x="820216" y="7040922"/>
                </a:cubicBezTo>
                <a:cubicBezTo>
                  <a:pt x="562374" y="6998100"/>
                  <a:pt x="317533" y="7019206"/>
                  <a:pt x="0" y="7040922"/>
                </a:cubicBezTo>
                <a:cubicBezTo>
                  <a:pt x="-6670" y="6682901"/>
                  <a:pt x="65186" y="6565646"/>
                  <a:pt x="0" y="6383769"/>
                </a:cubicBezTo>
                <a:cubicBezTo>
                  <a:pt x="15023" y="6212362"/>
                  <a:pt x="-4773" y="6014748"/>
                  <a:pt x="0" y="5867435"/>
                </a:cubicBezTo>
                <a:cubicBezTo>
                  <a:pt x="-33273" y="5725098"/>
                  <a:pt x="-6549" y="5514987"/>
                  <a:pt x="0" y="5351100"/>
                </a:cubicBezTo>
                <a:cubicBezTo>
                  <a:pt x="-12781" y="5157752"/>
                  <a:pt x="30901" y="4995913"/>
                  <a:pt x="0" y="4834766"/>
                </a:cubicBezTo>
                <a:cubicBezTo>
                  <a:pt x="-10972" y="4660454"/>
                  <a:pt x="37327" y="4536305"/>
                  <a:pt x="0" y="4318431"/>
                </a:cubicBezTo>
                <a:cubicBezTo>
                  <a:pt x="46567" y="4087937"/>
                  <a:pt x="35291" y="3880439"/>
                  <a:pt x="0" y="3661279"/>
                </a:cubicBezTo>
                <a:cubicBezTo>
                  <a:pt x="14891" y="3381372"/>
                  <a:pt x="13091" y="3316293"/>
                  <a:pt x="0" y="3074536"/>
                </a:cubicBezTo>
                <a:cubicBezTo>
                  <a:pt x="4541" y="2835697"/>
                  <a:pt x="-2309" y="2863576"/>
                  <a:pt x="0" y="2699020"/>
                </a:cubicBezTo>
                <a:cubicBezTo>
                  <a:pt x="-12257" y="2502105"/>
                  <a:pt x="20196" y="2339345"/>
                  <a:pt x="0" y="2182686"/>
                </a:cubicBezTo>
                <a:cubicBezTo>
                  <a:pt x="-15692" y="2046801"/>
                  <a:pt x="8649" y="1632126"/>
                  <a:pt x="0" y="1525533"/>
                </a:cubicBezTo>
                <a:cubicBezTo>
                  <a:pt x="-32181" y="1330595"/>
                  <a:pt x="-21669" y="1282260"/>
                  <a:pt x="0" y="1079608"/>
                </a:cubicBezTo>
                <a:cubicBezTo>
                  <a:pt x="102535" y="1002294"/>
                  <a:pt x="118603" y="535743"/>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custGeom>
                    <a:avLst/>
                    <a:gdLst>
                      <a:gd name="connsiteX0" fmla="*/ 0 w 13670280"/>
                      <a:gd name="connsiteY0" fmla="*/ 0 h 7040922"/>
                      <a:gd name="connsiteX1" fmla="*/ 457657 w 13670280"/>
                      <a:gd name="connsiteY1" fmla="*/ 0 h 7040922"/>
                      <a:gd name="connsiteX2" fmla="*/ 641908 w 13670280"/>
                      <a:gd name="connsiteY2" fmla="*/ 0 h 7040922"/>
                      <a:gd name="connsiteX3" fmla="*/ 1509674 w 13670280"/>
                      <a:gd name="connsiteY3" fmla="*/ 0 h 7040922"/>
                      <a:gd name="connsiteX4" fmla="*/ 1967331 w 13670280"/>
                      <a:gd name="connsiteY4" fmla="*/ 0 h 7040922"/>
                      <a:gd name="connsiteX5" fmla="*/ 2424988 w 13670280"/>
                      <a:gd name="connsiteY5" fmla="*/ 0 h 7040922"/>
                      <a:gd name="connsiteX6" fmla="*/ 3292754 w 13670280"/>
                      <a:gd name="connsiteY6" fmla="*/ 0 h 7040922"/>
                      <a:gd name="connsiteX7" fmla="*/ 3613708 w 13670280"/>
                      <a:gd name="connsiteY7" fmla="*/ 0 h 7040922"/>
                      <a:gd name="connsiteX8" fmla="*/ 4481474 w 13670280"/>
                      <a:gd name="connsiteY8" fmla="*/ 0 h 7040922"/>
                      <a:gd name="connsiteX9" fmla="*/ 5349240 w 13670280"/>
                      <a:gd name="connsiteY9" fmla="*/ 0 h 7040922"/>
                      <a:gd name="connsiteX10" fmla="*/ 5943600 w 13670280"/>
                      <a:gd name="connsiteY10" fmla="*/ 0 h 7040922"/>
                      <a:gd name="connsiteX11" fmla="*/ 6811365 w 13670280"/>
                      <a:gd name="connsiteY11" fmla="*/ 0 h 7040922"/>
                      <a:gd name="connsiteX12" fmla="*/ 7269022 w 13670280"/>
                      <a:gd name="connsiteY12" fmla="*/ 0 h 7040922"/>
                      <a:gd name="connsiteX13" fmla="*/ 7726680 w 13670280"/>
                      <a:gd name="connsiteY13" fmla="*/ 0 h 7040922"/>
                      <a:gd name="connsiteX14" fmla="*/ 8457742 w 13670280"/>
                      <a:gd name="connsiteY14" fmla="*/ 0 h 7040922"/>
                      <a:gd name="connsiteX15" fmla="*/ 8915400 w 13670280"/>
                      <a:gd name="connsiteY15" fmla="*/ 0 h 7040922"/>
                      <a:gd name="connsiteX16" fmla="*/ 9783165 w 13670280"/>
                      <a:gd name="connsiteY16" fmla="*/ 0 h 7040922"/>
                      <a:gd name="connsiteX17" fmla="*/ 10650931 w 13670280"/>
                      <a:gd name="connsiteY17" fmla="*/ 0 h 7040922"/>
                      <a:gd name="connsiteX18" fmla="*/ 11245291 w 13670280"/>
                      <a:gd name="connsiteY18" fmla="*/ 0 h 7040922"/>
                      <a:gd name="connsiteX19" fmla="*/ 11702948 w 13670280"/>
                      <a:gd name="connsiteY19" fmla="*/ 0 h 7040922"/>
                      <a:gd name="connsiteX20" fmla="*/ 11887200 w 13670280"/>
                      <a:gd name="connsiteY20" fmla="*/ 0 h 7040922"/>
                      <a:gd name="connsiteX21" fmla="*/ 12208154 w 13670280"/>
                      <a:gd name="connsiteY21" fmla="*/ 0 h 7040922"/>
                      <a:gd name="connsiteX22" fmla="*/ 12529108 w 13670280"/>
                      <a:gd name="connsiteY22" fmla="*/ 0 h 7040922"/>
                      <a:gd name="connsiteX23" fmla="*/ 12986766 w 13670280"/>
                      <a:gd name="connsiteY23" fmla="*/ 0 h 7040922"/>
                      <a:gd name="connsiteX24" fmla="*/ 13670280 w 13670280"/>
                      <a:gd name="connsiteY24" fmla="*/ 0 h 7040922"/>
                      <a:gd name="connsiteX25" fmla="*/ 13670280 w 13670280"/>
                      <a:gd name="connsiteY25" fmla="*/ 586743 h 7040922"/>
                      <a:gd name="connsiteX26" fmla="*/ 13670280 w 13670280"/>
                      <a:gd name="connsiteY26" fmla="*/ 1173487 h 7040922"/>
                      <a:gd name="connsiteX27" fmla="*/ 13670280 w 13670280"/>
                      <a:gd name="connsiteY27" fmla="*/ 1760230 h 7040922"/>
                      <a:gd name="connsiteX28" fmla="*/ 13670280 w 13670280"/>
                      <a:gd name="connsiteY28" fmla="*/ 2487792 h 7040922"/>
                      <a:gd name="connsiteX29" fmla="*/ 13670280 w 13670280"/>
                      <a:gd name="connsiteY29" fmla="*/ 3144945 h 7040922"/>
                      <a:gd name="connsiteX30" fmla="*/ 13670280 w 13670280"/>
                      <a:gd name="connsiteY30" fmla="*/ 3520461 h 7040922"/>
                      <a:gd name="connsiteX31" fmla="*/ 13670280 w 13670280"/>
                      <a:gd name="connsiteY31" fmla="*/ 4036795 h 7040922"/>
                      <a:gd name="connsiteX32" fmla="*/ 13670280 w 13670280"/>
                      <a:gd name="connsiteY32" fmla="*/ 4764356 h 7040922"/>
                      <a:gd name="connsiteX33" fmla="*/ 13670280 w 13670280"/>
                      <a:gd name="connsiteY33" fmla="*/ 5351100 h 7040922"/>
                      <a:gd name="connsiteX34" fmla="*/ 13670280 w 13670280"/>
                      <a:gd name="connsiteY34" fmla="*/ 6008253 h 7040922"/>
                      <a:gd name="connsiteX35" fmla="*/ 13670280 w 13670280"/>
                      <a:gd name="connsiteY35" fmla="*/ 6524588 h 7040922"/>
                      <a:gd name="connsiteX36" fmla="*/ 13670280 w 13670280"/>
                      <a:gd name="connsiteY36" fmla="*/ 7040922 h 7040922"/>
                      <a:gd name="connsiteX37" fmla="*/ 12802514 w 13670280"/>
                      <a:gd name="connsiteY37" fmla="*/ 7040922 h 7040922"/>
                      <a:gd name="connsiteX38" fmla="*/ 12481560 w 13670280"/>
                      <a:gd name="connsiteY38" fmla="*/ 7040922 h 7040922"/>
                      <a:gd name="connsiteX39" fmla="*/ 12297308 w 13670280"/>
                      <a:gd name="connsiteY39" fmla="*/ 7040922 h 7040922"/>
                      <a:gd name="connsiteX40" fmla="*/ 11976354 w 13670280"/>
                      <a:gd name="connsiteY40" fmla="*/ 7040922 h 7040922"/>
                      <a:gd name="connsiteX41" fmla="*/ 11518696 w 13670280"/>
                      <a:gd name="connsiteY41" fmla="*/ 7040922 h 7040922"/>
                      <a:gd name="connsiteX42" fmla="*/ 10924336 w 13670280"/>
                      <a:gd name="connsiteY42" fmla="*/ 7040922 h 7040922"/>
                      <a:gd name="connsiteX43" fmla="*/ 10603382 w 13670280"/>
                      <a:gd name="connsiteY43" fmla="*/ 7040922 h 7040922"/>
                      <a:gd name="connsiteX44" fmla="*/ 9735616 w 13670280"/>
                      <a:gd name="connsiteY44" fmla="*/ 7040922 h 7040922"/>
                      <a:gd name="connsiteX45" fmla="*/ 9141256 w 13670280"/>
                      <a:gd name="connsiteY45" fmla="*/ 7040922 h 7040922"/>
                      <a:gd name="connsiteX46" fmla="*/ 8273491 w 13670280"/>
                      <a:gd name="connsiteY46" fmla="*/ 7040922 h 7040922"/>
                      <a:gd name="connsiteX47" fmla="*/ 7542428 w 13670280"/>
                      <a:gd name="connsiteY47" fmla="*/ 7040922 h 7040922"/>
                      <a:gd name="connsiteX48" fmla="*/ 7084771 w 13670280"/>
                      <a:gd name="connsiteY48" fmla="*/ 7040922 h 7040922"/>
                      <a:gd name="connsiteX49" fmla="*/ 6353708 w 13670280"/>
                      <a:gd name="connsiteY49" fmla="*/ 7040922 h 7040922"/>
                      <a:gd name="connsiteX50" fmla="*/ 6032754 w 13670280"/>
                      <a:gd name="connsiteY50" fmla="*/ 7040922 h 7040922"/>
                      <a:gd name="connsiteX51" fmla="*/ 5438394 w 13670280"/>
                      <a:gd name="connsiteY51" fmla="*/ 7040922 h 7040922"/>
                      <a:gd name="connsiteX52" fmla="*/ 5254142 w 13670280"/>
                      <a:gd name="connsiteY52" fmla="*/ 7040922 h 7040922"/>
                      <a:gd name="connsiteX53" fmla="*/ 4386376 w 13670280"/>
                      <a:gd name="connsiteY53" fmla="*/ 7040922 h 7040922"/>
                      <a:gd name="connsiteX54" fmla="*/ 3792016 w 13670280"/>
                      <a:gd name="connsiteY54" fmla="*/ 7040922 h 7040922"/>
                      <a:gd name="connsiteX55" fmla="*/ 2924251 w 13670280"/>
                      <a:gd name="connsiteY55" fmla="*/ 7040922 h 7040922"/>
                      <a:gd name="connsiteX56" fmla="*/ 2466594 w 13670280"/>
                      <a:gd name="connsiteY56" fmla="*/ 7040922 h 7040922"/>
                      <a:gd name="connsiteX57" fmla="*/ 2145639 w 13670280"/>
                      <a:gd name="connsiteY57" fmla="*/ 7040922 h 7040922"/>
                      <a:gd name="connsiteX58" fmla="*/ 1551279 w 13670280"/>
                      <a:gd name="connsiteY58" fmla="*/ 7040922 h 7040922"/>
                      <a:gd name="connsiteX59" fmla="*/ 820216 w 13670280"/>
                      <a:gd name="connsiteY59" fmla="*/ 7040922 h 7040922"/>
                      <a:gd name="connsiteX60" fmla="*/ 0 w 13670280"/>
                      <a:gd name="connsiteY60" fmla="*/ 7040922 h 7040922"/>
                      <a:gd name="connsiteX61" fmla="*/ 0 w 13670280"/>
                      <a:gd name="connsiteY61" fmla="*/ 6383769 h 7040922"/>
                      <a:gd name="connsiteX62" fmla="*/ 0 w 13670280"/>
                      <a:gd name="connsiteY62" fmla="*/ 5867435 h 7040922"/>
                      <a:gd name="connsiteX63" fmla="*/ 0 w 13670280"/>
                      <a:gd name="connsiteY63" fmla="*/ 5351100 h 7040922"/>
                      <a:gd name="connsiteX64" fmla="*/ 0 w 13670280"/>
                      <a:gd name="connsiteY64" fmla="*/ 4834766 h 7040922"/>
                      <a:gd name="connsiteX65" fmla="*/ 0 w 13670280"/>
                      <a:gd name="connsiteY65" fmla="*/ 4318431 h 7040922"/>
                      <a:gd name="connsiteX66" fmla="*/ 0 w 13670280"/>
                      <a:gd name="connsiteY66" fmla="*/ 3661279 h 7040922"/>
                      <a:gd name="connsiteX67" fmla="*/ 0 w 13670280"/>
                      <a:gd name="connsiteY67" fmla="*/ 3074536 h 7040922"/>
                      <a:gd name="connsiteX68" fmla="*/ 0 w 13670280"/>
                      <a:gd name="connsiteY68" fmla="*/ 2699020 h 7040922"/>
                      <a:gd name="connsiteX69" fmla="*/ 0 w 13670280"/>
                      <a:gd name="connsiteY69" fmla="*/ 2182686 h 7040922"/>
                      <a:gd name="connsiteX70" fmla="*/ 0 w 13670280"/>
                      <a:gd name="connsiteY70" fmla="*/ 1525533 h 7040922"/>
                      <a:gd name="connsiteX71" fmla="*/ 0 w 13670280"/>
                      <a:gd name="connsiteY71" fmla="*/ 1079608 h 7040922"/>
                      <a:gd name="connsiteX72" fmla="*/ 0 w 13670280"/>
                      <a:gd name="connsiteY72" fmla="*/ 0 h 704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670280" h="7040922" extrusionOk="0">
                        <a:moveTo>
                          <a:pt x="0" y="0"/>
                        </a:moveTo>
                        <a:cubicBezTo>
                          <a:pt x="78507" y="-27402"/>
                          <a:pt x="258674" y="21118"/>
                          <a:pt x="457657" y="0"/>
                        </a:cubicBezTo>
                        <a:cubicBezTo>
                          <a:pt x="626778" y="-5521"/>
                          <a:pt x="573465" y="8988"/>
                          <a:pt x="641908" y="0"/>
                        </a:cubicBezTo>
                        <a:cubicBezTo>
                          <a:pt x="652017" y="34186"/>
                          <a:pt x="1297260" y="89240"/>
                          <a:pt x="1509674" y="0"/>
                        </a:cubicBezTo>
                        <a:cubicBezTo>
                          <a:pt x="1677331" y="-26204"/>
                          <a:pt x="1839681" y="14765"/>
                          <a:pt x="1967331" y="0"/>
                        </a:cubicBezTo>
                        <a:cubicBezTo>
                          <a:pt x="2159732" y="6311"/>
                          <a:pt x="2236107" y="-25671"/>
                          <a:pt x="2424988" y="0"/>
                        </a:cubicBezTo>
                        <a:cubicBezTo>
                          <a:pt x="2533938" y="-887"/>
                          <a:pt x="2819248" y="64971"/>
                          <a:pt x="3292754" y="0"/>
                        </a:cubicBezTo>
                        <a:cubicBezTo>
                          <a:pt x="3407588" y="-9700"/>
                          <a:pt x="3455103" y="14098"/>
                          <a:pt x="3613708" y="0"/>
                        </a:cubicBezTo>
                        <a:cubicBezTo>
                          <a:pt x="3752118" y="12739"/>
                          <a:pt x="4316132" y="27675"/>
                          <a:pt x="4481474" y="0"/>
                        </a:cubicBezTo>
                        <a:cubicBezTo>
                          <a:pt x="4598023" y="10856"/>
                          <a:pt x="5128707" y="21667"/>
                          <a:pt x="5349240" y="0"/>
                        </a:cubicBezTo>
                        <a:cubicBezTo>
                          <a:pt x="5642307" y="-1806"/>
                          <a:pt x="5773173" y="-35334"/>
                          <a:pt x="5943600" y="0"/>
                        </a:cubicBezTo>
                        <a:cubicBezTo>
                          <a:pt x="6202732" y="-7803"/>
                          <a:pt x="6454249" y="-4404"/>
                          <a:pt x="6811365" y="0"/>
                        </a:cubicBezTo>
                        <a:cubicBezTo>
                          <a:pt x="7154563" y="15694"/>
                          <a:pt x="7174425" y="-9546"/>
                          <a:pt x="7269022" y="0"/>
                        </a:cubicBezTo>
                        <a:cubicBezTo>
                          <a:pt x="7316400" y="-25848"/>
                          <a:pt x="7507029" y="-36905"/>
                          <a:pt x="7726680" y="0"/>
                        </a:cubicBezTo>
                        <a:cubicBezTo>
                          <a:pt x="7836775" y="-28268"/>
                          <a:pt x="8128583" y="6827"/>
                          <a:pt x="8457742" y="0"/>
                        </a:cubicBezTo>
                        <a:cubicBezTo>
                          <a:pt x="8748559" y="3427"/>
                          <a:pt x="8731596" y="-6864"/>
                          <a:pt x="8915400" y="0"/>
                        </a:cubicBezTo>
                        <a:cubicBezTo>
                          <a:pt x="9139624" y="35380"/>
                          <a:pt x="9408410" y="32176"/>
                          <a:pt x="9783165" y="0"/>
                        </a:cubicBezTo>
                        <a:cubicBezTo>
                          <a:pt x="10167547" y="7842"/>
                          <a:pt x="10405560" y="-30057"/>
                          <a:pt x="10650931" y="0"/>
                        </a:cubicBezTo>
                        <a:cubicBezTo>
                          <a:pt x="10885812" y="49311"/>
                          <a:pt x="10981774" y="11428"/>
                          <a:pt x="11245291" y="0"/>
                        </a:cubicBezTo>
                        <a:cubicBezTo>
                          <a:pt x="11501155" y="-5106"/>
                          <a:pt x="11480612" y="-15945"/>
                          <a:pt x="11702948" y="0"/>
                        </a:cubicBezTo>
                        <a:cubicBezTo>
                          <a:pt x="11937515" y="10651"/>
                          <a:pt x="11799549" y="-1322"/>
                          <a:pt x="11887200" y="0"/>
                        </a:cubicBezTo>
                        <a:cubicBezTo>
                          <a:pt x="11971038" y="-14207"/>
                          <a:pt x="12070308" y="35928"/>
                          <a:pt x="12208154" y="0"/>
                        </a:cubicBezTo>
                        <a:cubicBezTo>
                          <a:pt x="12348596" y="6522"/>
                          <a:pt x="12370833" y="1518"/>
                          <a:pt x="12529108" y="0"/>
                        </a:cubicBezTo>
                        <a:cubicBezTo>
                          <a:pt x="12710618" y="14976"/>
                          <a:pt x="12886525" y="-28948"/>
                          <a:pt x="12986766" y="0"/>
                        </a:cubicBezTo>
                        <a:cubicBezTo>
                          <a:pt x="13163542" y="20829"/>
                          <a:pt x="13330752" y="22002"/>
                          <a:pt x="13670280" y="0"/>
                        </a:cubicBezTo>
                        <a:cubicBezTo>
                          <a:pt x="13674640" y="232956"/>
                          <a:pt x="13644356" y="346171"/>
                          <a:pt x="13670280" y="586743"/>
                        </a:cubicBezTo>
                        <a:cubicBezTo>
                          <a:pt x="13703762" y="822539"/>
                          <a:pt x="13707160" y="953105"/>
                          <a:pt x="13670280" y="1173487"/>
                        </a:cubicBezTo>
                        <a:cubicBezTo>
                          <a:pt x="13647308" y="1348273"/>
                          <a:pt x="13680248" y="1513065"/>
                          <a:pt x="13670280" y="1760230"/>
                        </a:cubicBezTo>
                        <a:cubicBezTo>
                          <a:pt x="13654923" y="2041440"/>
                          <a:pt x="13679756" y="2227302"/>
                          <a:pt x="13670280" y="2487792"/>
                        </a:cubicBezTo>
                        <a:cubicBezTo>
                          <a:pt x="13670207" y="2722667"/>
                          <a:pt x="13681572" y="2916672"/>
                          <a:pt x="13670280" y="3144945"/>
                        </a:cubicBezTo>
                        <a:cubicBezTo>
                          <a:pt x="13692030" y="3393244"/>
                          <a:pt x="13686490" y="3358800"/>
                          <a:pt x="13670280" y="3520461"/>
                        </a:cubicBezTo>
                        <a:cubicBezTo>
                          <a:pt x="13687348" y="3720375"/>
                          <a:pt x="13704606" y="3912830"/>
                          <a:pt x="13670280" y="4036795"/>
                        </a:cubicBezTo>
                        <a:cubicBezTo>
                          <a:pt x="13704811" y="4214832"/>
                          <a:pt x="13680102" y="4528339"/>
                          <a:pt x="13670280" y="4764356"/>
                        </a:cubicBezTo>
                        <a:cubicBezTo>
                          <a:pt x="13617684" y="5005811"/>
                          <a:pt x="13655180" y="5175053"/>
                          <a:pt x="13670280" y="5351100"/>
                        </a:cubicBezTo>
                        <a:cubicBezTo>
                          <a:pt x="13682679" y="5564226"/>
                          <a:pt x="13722165" y="5889932"/>
                          <a:pt x="13670280" y="6008253"/>
                        </a:cubicBezTo>
                        <a:cubicBezTo>
                          <a:pt x="13670454" y="6160215"/>
                          <a:pt x="13679795" y="6277482"/>
                          <a:pt x="13670280" y="6524588"/>
                        </a:cubicBezTo>
                        <a:cubicBezTo>
                          <a:pt x="13652115" y="6783056"/>
                          <a:pt x="13699927" y="6960913"/>
                          <a:pt x="13670280" y="7040922"/>
                        </a:cubicBezTo>
                        <a:cubicBezTo>
                          <a:pt x="13402716" y="6996395"/>
                          <a:pt x="13236794" y="7063340"/>
                          <a:pt x="12802514" y="7040922"/>
                        </a:cubicBezTo>
                        <a:cubicBezTo>
                          <a:pt x="12404383" y="7012986"/>
                          <a:pt x="12623270" y="7075014"/>
                          <a:pt x="12481560" y="7040922"/>
                        </a:cubicBezTo>
                        <a:cubicBezTo>
                          <a:pt x="12337801" y="7041156"/>
                          <a:pt x="12357179" y="7030800"/>
                          <a:pt x="12297308" y="7040922"/>
                        </a:cubicBezTo>
                        <a:cubicBezTo>
                          <a:pt x="12234867" y="7045449"/>
                          <a:pt x="12136760" y="7025785"/>
                          <a:pt x="11976354" y="7040922"/>
                        </a:cubicBezTo>
                        <a:cubicBezTo>
                          <a:pt x="11805466" y="7035379"/>
                          <a:pt x="11754625" y="7037435"/>
                          <a:pt x="11518696" y="7040922"/>
                        </a:cubicBezTo>
                        <a:cubicBezTo>
                          <a:pt x="11336788" y="7027332"/>
                          <a:pt x="11152745" y="7011366"/>
                          <a:pt x="10924336" y="7040922"/>
                        </a:cubicBezTo>
                        <a:cubicBezTo>
                          <a:pt x="10738930" y="7021160"/>
                          <a:pt x="10672819" y="7037110"/>
                          <a:pt x="10603382" y="7040922"/>
                        </a:cubicBezTo>
                        <a:cubicBezTo>
                          <a:pt x="10499160" y="7104756"/>
                          <a:pt x="10054068" y="6964646"/>
                          <a:pt x="9735616" y="7040922"/>
                        </a:cubicBezTo>
                        <a:cubicBezTo>
                          <a:pt x="9385865" y="7093004"/>
                          <a:pt x="9353018" y="7037304"/>
                          <a:pt x="9141256" y="7040922"/>
                        </a:cubicBezTo>
                        <a:cubicBezTo>
                          <a:pt x="8884520" y="7045414"/>
                          <a:pt x="8525689" y="7021367"/>
                          <a:pt x="8273491" y="7040922"/>
                        </a:cubicBezTo>
                        <a:cubicBezTo>
                          <a:pt x="7991055" y="7033001"/>
                          <a:pt x="7677334" y="7028631"/>
                          <a:pt x="7542428" y="7040922"/>
                        </a:cubicBezTo>
                        <a:cubicBezTo>
                          <a:pt x="7390075" y="7057930"/>
                          <a:pt x="7191374" y="7036746"/>
                          <a:pt x="7084771" y="7040922"/>
                        </a:cubicBezTo>
                        <a:cubicBezTo>
                          <a:pt x="6913678" y="7054472"/>
                          <a:pt x="6516134" y="6981515"/>
                          <a:pt x="6353708" y="7040922"/>
                        </a:cubicBezTo>
                        <a:cubicBezTo>
                          <a:pt x="6155934" y="7059140"/>
                          <a:pt x="6107452" y="7048148"/>
                          <a:pt x="6032754" y="7040922"/>
                        </a:cubicBezTo>
                        <a:cubicBezTo>
                          <a:pt x="5938593" y="7065459"/>
                          <a:pt x="5569642" y="7079288"/>
                          <a:pt x="5438394" y="7040922"/>
                        </a:cubicBezTo>
                        <a:cubicBezTo>
                          <a:pt x="5261352" y="7039201"/>
                          <a:pt x="5296439" y="7046896"/>
                          <a:pt x="5254142" y="7040922"/>
                        </a:cubicBezTo>
                        <a:cubicBezTo>
                          <a:pt x="5154002" y="6985672"/>
                          <a:pt x="4633191" y="6977305"/>
                          <a:pt x="4386376" y="7040922"/>
                        </a:cubicBezTo>
                        <a:cubicBezTo>
                          <a:pt x="4264723" y="6986713"/>
                          <a:pt x="4101639" y="7037120"/>
                          <a:pt x="3792016" y="7040922"/>
                        </a:cubicBezTo>
                        <a:cubicBezTo>
                          <a:pt x="3593895" y="6985257"/>
                          <a:pt x="3125362" y="7022768"/>
                          <a:pt x="2924251" y="7040922"/>
                        </a:cubicBezTo>
                        <a:cubicBezTo>
                          <a:pt x="2711408" y="7072115"/>
                          <a:pt x="2615462" y="7047801"/>
                          <a:pt x="2466594" y="7040922"/>
                        </a:cubicBezTo>
                        <a:cubicBezTo>
                          <a:pt x="2306527" y="7034012"/>
                          <a:pt x="2290456" y="7030677"/>
                          <a:pt x="2145639" y="7040922"/>
                        </a:cubicBezTo>
                        <a:cubicBezTo>
                          <a:pt x="1999400" y="7039799"/>
                          <a:pt x="1864038" y="7122596"/>
                          <a:pt x="1551279" y="7040922"/>
                        </a:cubicBezTo>
                        <a:cubicBezTo>
                          <a:pt x="1256306" y="7040909"/>
                          <a:pt x="1145863" y="6973456"/>
                          <a:pt x="820216" y="7040922"/>
                        </a:cubicBezTo>
                        <a:cubicBezTo>
                          <a:pt x="554006" y="7018179"/>
                          <a:pt x="302435" y="7012542"/>
                          <a:pt x="0" y="7040922"/>
                        </a:cubicBezTo>
                        <a:cubicBezTo>
                          <a:pt x="-14848" y="6695739"/>
                          <a:pt x="53574" y="6569519"/>
                          <a:pt x="0" y="6383769"/>
                        </a:cubicBezTo>
                        <a:cubicBezTo>
                          <a:pt x="-13002" y="6207348"/>
                          <a:pt x="-6915" y="5987385"/>
                          <a:pt x="0" y="5867435"/>
                        </a:cubicBezTo>
                        <a:cubicBezTo>
                          <a:pt x="-4178" y="5736028"/>
                          <a:pt x="-12057" y="5515350"/>
                          <a:pt x="0" y="5351100"/>
                        </a:cubicBezTo>
                        <a:cubicBezTo>
                          <a:pt x="-12270" y="5179605"/>
                          <a:pt x="19092" y="5004480"/>
                          <a:pt x="0" y="4834766"/>
                        </a:cubicBezTo>
                        <a:cubicBezTo>
                          <a:pt x="-16367" y="4649617"/>
                          <a:pt x="16719" y="4536754"/>
                          <a:pt x="0" y="4318431"/>
                        </a:cubicBezTo>
                        <a:cubicBezTo>
                          <a:pt x="34347" y="4100467"/>
                          <a:pt x="22532" y="3910310"/>
                          <a:pt x="0" y="3661279"/>
                        </a:cubicBezTo>
                        <a:cubicBezTo>
                          <a:pt x="11066" y="3379642"/>
                          <a:pt x="11097" y="3318020"/>
                          <a:pt x="0" y="3074536"/>
                        </a:cubicBezTo>
                        <a:cubicBezTo>
                          <a:pt x="-1786" y="2833471"/>
                          <a:pt x="-3410" y="2870115"/>
                          <a:pt x="0" y="2699020"/>
                        </a:cubicBezTo>
                        <a:cubicBezTo>
                          <a:pt x="-5209" y="2517664"/>
                          <a:pt x="18845" y="2329201"/>
                          <a:pt x="0" y="2182686"/>
                        </a:cubicBezTo>
                        <a:cubicBezTo>
                          <a:pt x="2997" y="2051276"/>
                          <a:pt x="9372" y="1651798"/>
                          <a:pt x="0" y="1525533"/>
                        </a:cubicBezTo>
                        <a:cubicBezTo>
                          <a:pt x="-30185" y="1332326"/>
                          <a:pt x="-19145" y="1279289"/>
                          <a:pt x="0" y="1079608"/>
                        </a:cubicBezTo>
                        <a:cubicBezTo>
                          <a:pt x="86747" y="992829"/>
                          <a:pt x="11699" y="55114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2550415" y="2199732"/>
            <a:ext cx="4978483" cy="1708944"/>
          </a:xfrm>
          <a:prstGeom prst="rect">
            <a:avLst/>
          </a:prstGeom>
        </p:spPr>
        <p:txBody>
          <a:bodyPr vert="horz" lIns="91440" tIns="45720" rIns="91440" bIns="45720" rtlCol="0" anchor="t">
            <a:normAutofit/>
          </a:bodyPr>
          <a:lstStyle/>
          <a:p>
            <a:pPr defTabSz="731337">
              <a:lnSpc>
                <a:spcPct val="90000"/>
              </a:lnSpc>
              <a:spcBef>
                <a:spcPct val="0"/>
              </a:spcBef>
              <a:spcAft>
                <a:spcPts val="480"/>
              </a:spcAft>
            </a:pPr>
            <a:r>
              <a:rPr lang="en-US" sz="3839" kern="1200" dirty="0">
                <a:solidFill>
                  <a:schemeClr val="tx1"/>
                </a:solidFill>
                <a:latin typeface="+mj-lt"/>
                <a:ea typeface="+mj-ea"/>
                <a:cs typeface="+mj-cs"/>
              </a:rPr>
              <a:t>Statistics - weighted average</a:t>
            </a:r>
            <a:endParaRPr lang="en-US" sz="4800" dirty="0">
              <a:latin typeface="+mj-lt"/>
              <a:ea typeface="+mj-ea"/>
              <a:cs typeface="+mj-cs"/>
            </a:endParaRPr>
          </a:p>
        </p:txBody>
      </p:sp>
      <p:cxnSp>
        <p:nvCxnSpPr>
          <p:cNvPr id="12" name="Straight Connector 11">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76094" y="1874520"/>
            <a:ext cx="89797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Freeform 3"/>
          <p:cNvSpPr/>
          <p:nvPr/>
        </p:nvSpPr>
        <p:spPr>
          <a:xfrm>
            <a:off x="7391400" y="2552700"/>
            <a:ext cx="8346185" cy="6111259"/>
          </a:xfrm>
          <a:custGeom>
            <a:avLst/>
            <a:gdLst/>
            <a:ahLst/>
            <a:cxnLst/>
            <a:rect l="l" t="t" r="r" b="b"/>
            <a:pathLst>
              <a:path w="7781232" h="5723087">
                <a:moveTo>
                  <a:pt x="0" y="0"/>
                </a:moveTo>
                <a:lnTo>
                  <a:pt x="7781232" y="0"/>
                </a:lnTo>
                <a:lnTo>
                  <a:pt x="7781232" y="5723087"/>
                </a:lnTo>
                <a:lnTo>
                  <a:pt x="0" y="5723087"/>
                </a:lnTo>
                <a:lnTo>
                  <a:pt x="0" y="0"/>
                </a:lnTo>
                <a:close/>
              </a:path>
            </a:pathLst>
          </a:custGeom>
          <a:blipFill>
            <a:blip r:embed="rId2"/>
            <a:stretch>
              <a:fillRect/>
            </a:stretch>
          </a:blipFill>
        </p:spPr>
        <p:txBody>
          <a:bodyPr/>
          <a:lstStyle/>
          <a:p>
            <a:endParaRPr lang="en-US"/>
          </a:p>
        </p:txBody>
      </p:sp>
      <p:graphicFrame>
        <p:nvGraphicFramePr>
          <p:cNvPr id="13" name="Diagram 12">
            <a:extLst>
              <a:ext uri="{FF2B5EF4-FFF2-40B4-BE49-F238E27FC236}">
                <a16:creationId xmlns:a16="http://schemas.microsoft.com/office/drawing/2014/main" id="{075CAA35-D7AF-FECD-CDDA-56220BD1AAC0}"/>
              </a:ext>
            </a:extLst>
          </p:cNvPr>
          <p:cNvGraphicFramePr/>
          <p:nvPr>
            <p:extLst>
              <p:ext uri="{D42A27DB-BD31-4B8C-83A1-F6EECF244321}">
                <p14:modId xmlns:p14="http://schemas.microsoft.com/office/powerpoint/2010/main" val="1540516802"/>
              </p:ext>
            </p:extLst>
          </p:nvPr>
        </p:nvGraphicFramePr>
        <p:xfrm>
          <a:off x="298655" y="3556961"/>
          <a:ext cx="6844797" cy="4773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bstract background of data">
            <a:extLst>
              <a:ext uri="{FF2B5EF4-FFF2-40B4-BE49-F238E27FC236}">
                <a16:creationId xmlns:a16="http://schemas.microsoft.com/office/drawing/2014/main" id="{C2F910B9-F163-A1CB-25BA-BFA6A3789D79}"/>
              </a:ext>
            </a:extLst>
          </p:cNvPr>
          <p:cNvPicPr>
            <a:picLocks noChangeAspect="1"/>
          </p:cNvPicPr>
          <p:nvPr/>
        </p:nvPicPr>
        <p:blipFill rotWithShape="1">
          <a:blip r:embed="rId2"/>
          <a:srcRect l="6135" r="14554"/>
          <a:stretch/>
        </p:blipFill>
        <p:spPr>
          <a:xfrm>
            <a:off x="1" y="10"/>
            <a:ext cx="14504463" cy="10286990"/>
          </a:xfrm>
          <a:prstGeom prst="rect">
            <a:avLst/>
          </a:prstGeom>
        </p:spPr>
      </p:pic>
      <p:sp>
        <p:nvSpPr>
          <p:cNvPr id="57" name="Rectangle 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87528" y="0"/>
            <a:ext cx="10600467" cy="10287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2"/>
          <p:cNvSpPr txBox="1"/>
          <p:nvPr/>
        </p:nvSpPr>
        <p:spPr>
          <a:xfrm>
            <a:off x="11430000" y="4000500"/>
            <a:ext cx="5733283" cy="5614143"/>
          </a:xfrm>
          <a:prstGeom prst="rect">
            <a:avLst/>
          </a:prstGeom>
        </p:spPr>
        <p:txBody>
          <a:bodyPr vert="horz" lIns="91440" tIns="45720" rIns="91440" bIns="45720" rtlCol="0">
            <a:normAutofit/>
          </a:bodyPr>
          <a:lstStyle/>
          <a:p>
            <a:pPr lvl="0">
              <a:lnSpc>
                <a:spcPct val="90000"/>
              </a:lnSpc>
              <a:spcBef>
                <a:spcPct val="0"/>
              </a:spcBef>
              <a:spcAft>
                <a:spcPts val="600"/>
              </a:spcAft>
            </a:pPr>
            <a:r>
              <a:rPr lang="en-US" sz="11500" b="1" dirty="0">
                <a:solidFill>
                  <a:schemeClr val="accent4">
                    <a:lumMod val="75000"/>
                  </a:schemeClr>
                </a:solidFill>
              </a:rPr>
              <a:t>ARIMA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5784" y="5534025"/>
            <a:ext cx="15546721" cy="3017316"/>
          </a:xfrm>
          <a:custGeom>
            <a:avLst/>
            <a:gdLst/>
            <a:ahLst/>
            <a:cxnLst/>
            <a:rect l="l" t="t" r="r" b="b"/>
            <a:pathLst>
              <a:path w="15546721" h="3017316">
                <a:moveTo>
                  <a:pt x="0" y="0"/>
                </a:moveTo>
                <a:lnTo>
                  <a:pt x="15546722" y="0"/>
                </a:lnTo>
                <a:lnTo>
                  <a:pt x="15546722" y="3017316"/>
                </a:lnTo>
                <a:lnTo>
                  <a:pt x="0" y="3017316"/>
                </a:lnTo>
                <a:lnTo>
                  <a:pt x="0" y="0"/>
                </a:lnTo>
                <a:close/>
              </a:path>
            </a:pathLst>
          </a:custGeom>
          <a:blipFill>
            <a:blip r:embed="rId2"/>
            <a:stretch>
              <a:fillRect l="-155" t="-285" r="-2220"/>
            </a:stretch>
          </a:blipFill>
          <a:ln w="38100" cap="sq">
            <a:solidFill>
              <a:srgbClr val="000000"/>
            </a:solidFill>
            <a:prstDash val="solid"/>
            <a:miter/>
          </a:ln>
        </p:spPr>
        <p:txBody>
          <a:bodyPr/>
          <a:lstStyle/>
          <a:p>
            <a:endParaRPr lang="en-US"/>
          </a:p>
        </p:txBody>
      </p:sp>
      <p:graphicFrame>
        <p:nvGraphicFramePr>
          <p:cNvPr id="5" name="TextBox 3">
            <a:extLst>
              <a:ext uri="{FF2B5EF4-FFF2-40B4-BE49-F238E27FC236}">
                <a16:creationId xmlns:a16="http://schemas.microsoft.com/office/drawing/2014/main" id="{D4574BC8-890F-4429-B8EF-BEE6A4AB84F3}"/>
              </a:ext>
            </a:extLst>
          </p:cNvPr>
          <p:cNvGraphicFramePr/>
          <p:nvPr/>
        </p:nvGraphicFramePr>
        <p:xfrm>
          <a:off x="241103" y="484578"/>
          <a:ext cx="17332937" cy="3924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Graphs on a display with reflection of office">
            <a:extLst>
              <a:ext uri="{FF2B5EF4-FFF2-40B4-BE49-F238E27FC236}">
                <a16:creationId xmlns:a16="http://schemas.microsoft.com/office/drawing/2014/main" id="{7C97C585-DE3D-E1B7-CF71-7CD38D3664B2}"/>
              </a:ext>
            </a:extLst>
          </p:cNvPr>
          <p:cNvPicPr>
            <a:picLocks noChangeAspect="1"/>
          </p:cNvPicPr>
          <p:nvPr/>
        </p:nvPicPr>
        <p:blipFill rotWithShape="1">
          <a:blip r:embed="rId2">
            <a:alphaModFix/>
          </a:blip>
          <a:srcRect t="9313" b="6418"/>
          <a:stretch/>
        </p:blipFill>
        <p:spPr>
          <a:xfrm>
            <a:off x="20" y="10"/>
            <a:ext cx="18287978" cy="10286990"/>
          </a:xfrm>
          <a:prstGeom prst="rect">
            <a:avLst/>
          </a:prstGeom>
        </p:spPr>
      </p:pic>
      <p:sp>
        <p:nvSpPr>
          <p:cNvPr id="13" name="Rectangle 12">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16995" y="-6516986"/>
            <a:ext cx="5268390" cy="18302384"/>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02113A8-C2C9-CAF9-2B4E-8256F49A5A49}"/>
              </a:ext>
            </a:extLst>
          </p:cNvPr>
          <p:cNvSpPr txBox="1"/>
          <p:nvPr/>
        </p:nvSpPr>
        <p:spPr>
          <a:xfrm>
            <a:off x="900016" y="1047606"/>
            <a:ext cx="11700990" cy="228148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6000" dirty="0">
                <a:solidFill>
                  <a:srgbClr val="FFFFFF"/>
                </a:solidFill>
                <a:latin typeface="+mj-lt"/>
                <a:ea typeface="+mj-ea"/>
                <a:cs typeface="+mj-cs"/>
              </a:rPr>
              <a:t>Forecast Using ARIMA</a:t>
            </a:r>
          </a:p>
        </p:txBody>
      </p:sp>
      <p:sp>
        <p:nvSpPr>
          <p:cNvPr id="15" name="Rectangle 14">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317855" y="-674075"/>
            <a:ext cx="3637907" cy="18302382"/>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10" y="1306719"/>
            <a:ext cx="1105408"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Freeform 2">
            <a:extLst>
              <a:ext uri="{FF2B5EF4-FFF2-40B4-BE49-F238E27FC236}">
                <a16:creationId xmlns:a16="http://schemas.microsoft.com/office/drawing/2014/main" id="{E8BF2F1F-06DC-6753-1196-5F79A15AE78C}"/>
              </a:ext>
            </a:extLst>
          </p:cNvPr>
          <p:cNvSpPr/>
          <p:nvPr/>
        </p:nvSpPr>
        <p:spPr>
          <a:xfrm>
            <a:off x="914400" y="2095503"/>
            <a:ext cx="16306800" cy="7969401"/>
          </a:xfrm>
          <a:custGeom>
            <a:avLst/>
            <a:gdLst/>
            <a:ahLst/>
            <a:cxnLst/>
            <a:rect l="l" t="t" r="r" b="b"/>
            <a:pathLst>
              <a:path w="15336189" h="7588404">
                <a:moveTo>
                  <a:pt x="0" y="0"/>
                </a:moveTo>
                <a:lnTo>
                  <a:pt x="15336189" y="0"/>
                </a:lnTo>
                <a:lnTo>
                  <a:pt x="15336189" y="7588403"/>
                </a:lnTo>
                <a:lnTo>
                  <a:pt x="0" y="7588403"/>
                </a:lnTo>
                <a:lnTo>
                  <a:pt x="0" y="0"/>
                </a:lnTo>
                <a:close/>
              </a:path>
            </a:pathLst>
          </a:custGeom>
          <a:blipFill>
            <a:blip r:embed="rId3"/>
            <a:stretch>
              <a:fillRect l="-3460" r="-3460"/>
            </a:stretch>
          </a:blipFill>
        </p:spPr>
        <p:txBody>
          <a:bodyPr/>
          <a:lstStyle/>
          <a:p>
            <a:pPr algn="ctr">
              <a:lnSpc>
                <a:spcPts val="7644"/>
              </a:lnSpc>
              <a:spcBef>
                <a:spcPct val="0"/>
              </a:spcBef>
            </a:pPr>
            <a:endParaRPr lang="en-US" sz="1800" dirty="0">
              <a:solidFill>
                <a:srgbClr val="000000"/>
              </a:solidFill>
              <a:latin typeface="Montserrat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rred financial stock market data and graph">
            <a:extLst>
              <a:ext uri="{FF2B5EF4-FFF2-40B4-BE49-F238E27FC236}">
                <a16:creationId xmlns:a16="http://schemas.microsoft.com/office/drawing/2014/main" id="{AD15F169-23FF-84E6-54DF-C0A9AA2B17C5}"/>
              </a:ext>
            </a:extLst>
          </p:cNvPr>
          <p:cNvPicPr>
            <a:picLocks noChangeAspect="1"/>
          </p:cNvPicPr>
          <p:nvPr/>
        </p:nvPicPr>
        <p:blipFill rotWithShape="1">
          <a:blip r:embed="rId2">
            <a:alphaModFix amt="50000"/>
          </a:blip>
          <a:srcRect t="5447" r="1" b="11507"/>
          <a:stretch/>
        </p:blipFill>
        <p:spPr>
          <a:xfrm>
            <a:off x="20" y="10"/>
            <a:ext cx="18283405" cy="10286990"/>
          </a:xfrm>
          <a:prstGeom prst="rect">
            <a:avLst/>
          </a:prstGeom>
        </p:spPr>
      </p:pic>
      <p:sp>
        <p:nvSpPr>
          <p:cNvPr id="2" name="TextBox 2"/>
          <p:cNvSpPr txBox="1"/>
          <p:nvPr/>
        </p:nvSpPr>
        <p:spPr>
          <a:xfrm>
            <a:off x="2286000" y="1683544"/>
            <a:ext cx="13716000" cy="4594860"/>
          </a:xfrm>
          <a:prstGeom prst="rect">
            <a:avLst/>
          </a:prstGeom>
        </p:spPr>
        <p:txBody>
          <a:bodyPr vert="horz" lIns="91440" tIns="45720" rIns="91440" bIns="45720" rtlCol="0" anchor="b">
            <a:normAutofit/>
          </a:bodyPr>
          <a:lstStyle/>
          <a:p>
            <a:pPr marL="0" lvl="0" indent="0" algn="ctr">
              <a:lnSpc>
                <a:spcPct val="90000"/>
              </a:lnSpc>
              <a:spcBef>
                <a:spcPct val="0"/>
              </a:spcBef>
              <a:spcAft>
                <a:spcPts val="600"/>
              </a:spcAft>
            </a:pPr>
            <a:r>
              <a:rPr lang="en-US" sz="9900" dirty="0">
                <a:solidFill>
                  <a:schemeClr val="bg1"/>
                </a:solidFill>
                <a:latin typeface="+mj-lt"/>
                <a:ea typeface="+mj-ea"/>
                <a:cs typeface="+mj-cs"/>
              </a:rPr>
              <a:t>Holt’s exponential smoothing</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1309" y="6552934"/>
            <a:ext cx="6365383" cy="27432"/>
          </a:xfrm>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 name="connsiteX0" fmla="*/ 0 w 6365383"/>
              <a:gd name="connsiteY0" fmla="*/ 0 h 27432"/>
              <a:gd name="connsiteX1" fmla="*/ 509231 w 6365383"/>
              <a:gd name="connsiteY1" fmla="*/ 0 h 27432"/>
              <a:gd name="connsiteX2" fmla="*/ 954807 w 6365383"/>
              <a:gd name="connsiteY2" fmla="*/ 0 h 27432"/>
              <a:gd name="connsiteX3" fmla="*/ 1464038 w 6365383"/>
              <a:gd name="connsiteY3" fmla="*/ 0 h 27432"/>
              <a:gd name="connsiteX4" fmla="*/ 2100576 w 6365383"/>
              <a:gd name="connsiteY4" fmla="*/ 0 h 27432"/>
              <a:gd name="connsiteX5" fmla="*/ 2800769 w 6365383"/>
              <a:gd name="connsiteY5" fmla="*/ 0 h 27432"/>
              <a:gd name="connsiteX6" fmla="*/ 3564614 w 6365383"/>
              <a:gd name="connsiteY6" fmla="*/ 0 h 27432"/>
              <a:gd name="connsiteX7" fmla="*/ 4328460 w 6365383"/>
              <a:gd name="connsiteY7" fmla="*/ 0 h 27432"/>
              <a:gd name="connsiteX8" fmla="*/ 4901345 w 6365383"/>
              <a:gd name="connsiteY8" fmla="*/ 0 h 27432"/>
              <a:gd name="connsiteX9" fmla="*/ 5601537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455768 w 6365383"/>
              <a:gd name="connsiteY14" fmla="*/ 27432 h 27432"/>
              <a:gd name="connsiteX15" fmla="*/ 3882884 w 6365383"/>
              <a:gd name="connsiteY15" fmla="*/ 27432 h 27432"/>
              <a:gd name="connsiteX16" fmla="*/ 3119038 w 6365383"/>
              <a:gd name="connsiteY16" fmla="*/ 27432 h 27432"/>
              <a:gd name="connsiteX17" fmla="*/ 2609807 w 6365383"/>
              <a:gd name="connsiteY17" fmla="*/ 27432 h 27432"/>
              <a:gd name="connsiteX18" fmla="*/ 1909615 w 6365383"/>
              <a:gd name="connsiteY18" fmla="*/ 27432 h 27432"/>
              <a:gd name="connsiteX19" fmla="*/ 1464038 w 6365383"/>
              <a:gd name="connsiteY19" fmla="*/ 27432 h 27432"/>
              <a:gd name="connsiteX20" fmla="*/ 827500 w 6365383"/>
              <a:gd name="connsiteY20" fmla="*/ 27432 h 27432"/>
              <a:gd name="connsiteX21" fmla="*/ 0 w 6365383"/>
              <a:gd name="connsiteY21" fmla="*/ 27432 h 27432"/>
              <a:gd name="connsiteX22" fmla="*/ 0 w 6365383"/>
              <a:gd name="connsiteY22"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65383" h="27432" fill="none" extrusionOk="0">
                <a:moveTo>
                  <a:pt x="0" y="0"/>
                </a:moveTo>
                <a:cubicBezTo>
                  <a:pt x="139864" y="-13274"/>
                  <a:pt x="395058" y="31266"/>
                  <a:pt x="636538" y="0"/>
                </a:cubicBezTo>
                <a:cubicBezTo>
                  <a:pt x="865421" y="-30226"/>
                  <a:pt x="1115954" y="-15587"/>
                  <a:pt x="1336730" y="0"/>
                </a:cubicBezTo>
                <a:cubicBezTo>
                  <a:pt x="1576227" y="12258"/>
                  <a:pt x="1653566" y="-20128"/>
                  <a:pt x="1909615" y="0"/>
                </a:cubicBezTo>
                <a:cubicBezTo>
                  <a:pt x="2177382" y="24404"/>
                  <a:pt x="2285551" y="12186"/>
                  <a:pt x="2418846" y="0"/>
                </a:cubicBezTo>
                <a:cubicBezTo>
                  <a:pt x="2528927" y="19082"/>
                  <a:pt x="2738322" y="39620"/>
                  <a:pt x="2928076" y="0"/>
                </a:cubicBezTo>
                <a:cubicBezTo>
                  <a:pt x="3143030" y="-16600"/>
                  <a:pt x="3232468" y="-26735"/>
                  <a:pt x="3373653" y="0"/>
                </a:cubicBezTo>
                <a:cubicBezTo>
                  <a:pt x="3476986" y="29140"/>
                  <a:pt x="3904964" y="20265"/>
                  <a:pt x="4137499" y="0"/>
                </a:cubicBezTo>
                <a:cubicBezTo>
                  <a:pt x="4316057" y="-31678"/>
                  <a:pt x="4603238" y="57986"/>
                  <a:pt x="4901345" y="0"/>
                </a:cubicBezTo>
                <a:cubicBezTo>
                  <a:pt x="5188167" y="-16003"/>
                  <a:pt x="5460162" y="6613"/>
                  <a:pt x="5665191" y="0"/>
                </a:cubicBezTo>
                <a:cubicBezTo>
                  <a:pt x="5858106" y="8373"/>
                  <a:pt x="6057728" y="-36105"/>
                  <a:pt x="6365383" y="0"/>
                </a:cubicBezTo>
                <a:cubicBezTo>
                  <a:pt x="6366783" y="12212"/>
                  <a:pt x="6364136" y="20395"/>
                  <a:pt x="6365383" y="27432"/>
                </a:cubicBezTo>
                <a:cubicBezTo>
                  <a:pt x="6196030" y="28853"/>
                  <a:pt x="5906749" y="36029"/>
                  <a:pt x="5728845" y="27432"/>
                </a:cubicBezTo>
                <a:cubicBezTo>
                  <a:pt x="5554113" y="-15027"/>
                  <a:pt x="5178036" y="25909"/>
                  <a:pt x="5028653" y="27432"/>
                </a:cubicBezTo>
                <a:cubicBezTo>
                  <a:pt x="4891896" y="43795"/>
                  <a:pt x="4746237" y="37784"/>
                  <a:pt x="4583076" y="27432"/>
                </a:cubicBezTo>
                <a:cubicBezTo>
                  <a:pt x="4392571" y="37587"/>
                  <a:pt x="4312475" y="23043"/>
                  <a:pt x="4137499" y="27432"/>
                </a:cubicBezTo>
                <a:cubicBezTo>
                  <a:pt x="3979147" y="30659"/>
                  <a:pt x="3894684" y="27946"/>
                  <a:pt x="3691922" y="27432"/>
                </a:cubicBezTo>
                <a:cubicBezTo>
                  <a:pt x="3470223" y="38612"/>
                  <a:pt x="3364363" y="39145"/>
                  <a:pt x="3182692" y="27432"/>
                </a:cubicBezTo>
                <a:cubicBezTo>
                  <a:pt x="3020741" y="35057"/>
                  <a:pt x="2944258" y="54287"/>
                  <a:pt x="2673461" y="27432"/>
                </a:cubicBezTo>
                <a:cubicBezTo>
                  <a:pt x="2420261" y="11338"/>
                  <a:pt x="2407951" y="46030"/>
                  <a:pt x="2164230" y="27432"/>
                </a:cubicBezTo>
                <a:cubicBezTo>
                  <a:pt x="1925926" y="2609"/>
                  <a:pt x="1852591" y="40"/>
                  <a:pt x="1655000" y="27432"/>
                </a:cubicBezTo>
                <a:cubicBezTo>
                  <a:pt x="1452031" y="62810"/>
                  <a:pt x="1384098" y="47641"/>
                  <a:pt x="1145769" y="27432"/>
                </a:cubicBezTo>
                <a:cubicBezTo>
                  <a:pt x="918825" y="-10093"/>
                  <a:pt x="427875" y="23589"/>
                  <a:pt x="0" y="27432"/>
                </a:cubicBezTo>
                <a:cubicBezTo>
                  <a:pt x="-395" y="23124"/>
                  <a:pt x="1121" y="8148"/>
                  <a:pt x="0" y="0"/>
                </a:cubicBezTo>
                <a:close/>
              </a:path>
              <a:path w="6365383" h="27432" stroke="0" extrusionOk="0">
                <a:moveTo>
                  <a:pt x="0" y="0"/>
                </a:moveTo>
                <a:cubicBezTo>
                  <a:pt x="147179" y="14788"/>
                  <a:pt x="300981" y="1719"/>
                  <a:pt x="509231" y="0"/>
                </a:cubicBezTo>
                <a:cubicBezTo>
                  <a:pt x="711030" y="-3388"/>
                  <a:pt x="798609" y="-8246"/>
                  <a:pt x="954807" y="0"/>
                </a:cubicBezTo>
                <a:cubicBezTo>
                  <a:pt x="1101646" y="4056"/>
                  <a:pt x="1302660" y="11468"/>
                  <a:pt x="1464038" y="0"/>
                </a:cubicBezTo>
                <a:cubicBezTo>
                  <a:pt x="1594934" y="-11865"/>
                  <a:pt x="1936948" y="-38656"/>
                  <a:pt x="2100576" y="0"/>
                </a:cubicBezTo>
                <a:cubicBezTo>
                  <a:pt x="2251317" y="16246"/>
                  <a:pt x="2605202" y="-30006"/>
                  <a:pt x="2800769" y="0"/>
                </a:cubicBezTo>
                <a:cubicBezTo>
                  <a:pt x="2952324" y="59869"/>
                  <a:pt x="3353392" y="-26257"/>
                  <a:pt x="3564614" y="0"/>
                </a:cubicBezTo>
                <a:cubicBezTo>
                  <a:pt x="3785097" y="31132"/>
                  <a:pt x="4148552" y="11516"/>
                  <a:pt x="4328460" y="0"/>
                </a:cubicBezTo>
                <a:cubicBezTo>
                  <a:pt x="4524659" y="26272"/>
                  <a:pt x="4681746" y="-30210"/>
                  <a:pt x="4901345" y="0"/>
                </a:cubicBezTo>
                <a:cubicBezTo>
                  <a:pt x="5139281" y="-5228"/>
                  <a:pt x="5379645" y="48641"/>
                  <a:pt x="5601537" y="0"/>
                </a:cubicBezTo>
                <a:cubicBezTo>
                  <a:pt x="5772798" y="-17826"/>
                  <a:pt x="5986596" y="12703"/>
                  <a:pt x="6365383" y="0"/>
                </a:cubicBezTo>
                <a:cubicBezTo>
                  <a:pt x="6365646" y="13525"/>
                  <a:pt x="6366051" y="14381"/>
                  <a:pt x="6365383" y="27432"/>
                </a:cubicBezTo>
                <a:cubicBezTo>
                  <a:pt x="6203321" y="-970"/>
                  <a:pt x="5868898" y="67226"/>
                  <a:pt x="5728845" y="27432"/>
                </a:cubicBezTo>
                <a:cubicBezTo>
                  <a:pt x="5591780" y="9965"/>
                  <a:pt x="5264572" y="-28609"/>
                  <a:pt x="5028653" y="27432"/>
                </a:cubicBezTo>
                <a:cubicBezTo>
                  <a:pt x="4787665" y="58012"/>
                  <a:pt x="4687933" y="31160"/>
                  <a:pt x="4455768" y="27432"/>
                </a:cubicBezTo>
                <a:cubicBezTo>
                  <a:pt x="4246651" y="45673"/>
                  <a:pt x="4058997" y="24741"/>
                  <a:pt x="3882884" y="27432"/>
                </a:cubicBezTo>
                <a:cubicBezTo>
                  <a:pt x="3727448" y="49182"/>
                  <a:pt x="3285783" y="-46495"/>
                  <a:pt x="3119038" y="27432"/>
                </a:cubicBezTo>
                <a:cubicBezTo>
                  <a:pt x="2953443" y="68374"/>
                  <a:pt x="2785274" y="26827"/>
                  <a:pt x="2609807" y="27432"/>
                </a:cubicBezTo>
                <a:cubicBezTo>
                  <a:pt x="2437623" y="17494"/>
                  <a:pt x="2055549" y="12675"/>
                  <a:pt x="1909615" y="27432"/>
                </a:cubicBezTo>
                <a:cubicBezTo>
                  <a:pt x="1763049" y="30976"/>
                  <a:pt x="1662669" y="42757"/>
                  <a:pt x="1464038" y="27432"/>
                </a:cubicBezTo>
                <a:cubicBezTo>
                  <a:pt x="1260084" y="22226"/>
                  <a:pt x="1109619" y="28481"/>
                  <a:pt x="827500" y="27432"/>
                </a:cubicBezTo>
                <a:cubicBezTo>
                  <a:pt x="569713" y="109845"/>
                  <a:pt x="372632" y="34847"/>
                  <a:pt x="0" y="27432"/>
                </a:cubicBezTo>
                <a:cubicBezTo>
                  <a:pt x="171" y="21236"/>
                  <a:pt x="1539" y="7034"/>
                  <a:pt x="0" y="0"/>
                </a:cubicBezTo>
                <a:close/>
              </a:path>
              <a:path w="6365383" h="27432" fill="none" stroke="0" extrusionOk="0">
                <a:moveTo>
                  <a:pt x="0" y="0"/>
                </a:moveTo>
                <a:cubicBezTo>
                  <a:pt x="148114" y="-21488"/>
                  <a:pt x="370663" y="-8727"/>
                  <a:pt x="636538" y="0"/>
                </a:cubicBezTo>
                <a:cubicBezTo>
                  <a:pt x="871556" y="-17330"/>
                  <a:pt x="1052092" y="15989"/>
                  <a:pt x="1336730" y="0"/>
                </a:cubicBezTo>
                <a:cubicBezTo>
                  <a:pt x="1588412" y="2572"/>
                  <a:pt x="1638947" y="-17048"/>
                  <a:pt x="1909615" y="0"/>
                </a:cubicBezTo>
                <a:cubicBezTo>
                  <a:pt x="2172941" y="24803"/>
                  <a:pt x="2282833" y="9071"/>
                  <a:pt x="2418846" y="0"/>
                </a:cubicBezTo>
                <a:cubicBezTo>
                  <a:pt x="2579346" y="3160"/>
                  <a:pt x="2717736" y="1190"/>
                  <a:pt x="2928076" y="0"/>
                </a:cubicBezTo>
                <a:cubicBezTo>
                  <a:pt x="3134890" y="-30280"/>
                  <a:pt x="3231966" y="-8101"/>
                  <a:pt x="3373653" y="0"/>
                </a:cubicBezTo>
                <a:cubicBezTo>
                  <a:pt x="3520675" y="18506"/>
                  <a:pt x="3921804" y="-22426"/>
                  <a:pt x="4137499" y="0"/>
                </a:cubicBezTo>
                <a:cubicBezTo>
                  <a:pt x="4327702" y="-4501"/>
                  <a:pt x="4648089" y="-21054"/>
                  <a:pt x="4901345" y="0"/>
                </a:cubicBezTo>
                <a:cubicBezTo>
                  <a:pt x="5189079" y="-51139"/>
                  <a:pt x="5468836" y="-33950"/>
                  <a:pt x="5665191" y="0"/>
                </a:cubicBezTo>
                <a:cubicBezTo>
                  <a:pt x="5844792" y="63"/>
                  <a:pt x="6072101" y="-28741"/>
                  <a:pt x="6365383" y="0"/>
                </a:cubicBezTo>
                <a:cubicBezTo>
                  <a:pt x="6367575" y="13041"/>
                  <a:pt x="6363079" y="19728"/>
                  <a:pt x="6365383" y="27432"/>
                </a:cubicBezTo>
                <a:cubicBezTo>
                  <a:pt x="6168648" y="44849"/>
                  <a:pt x="5908689" y="57652"/>
                  <a:pt x="5728845" y="27432"/>
                </a:cubicBezTo>
                <a:cubicBezTo>
                  <a:pt x="5514647" y="19350"/>
                  <a:pt x="5183114" y="52441"/>
                  <a:pt x="5028653" y="27432"/>
                </a:cubicBezTo>
                <a:cubicBezTo>
                  <a:pt x="4886167" y="25261"/>
                  <a:pt x="4770301" y="25272"/>
                  <a:pt x="4583076" y="27432"/>
                </a:cubicBezTo>
                <a:cubicBezTo>
                  <a:pt x="4392628" y="11049"/>
                  <a:pt x="4297840" y="28137"/>
                  <a:pt x="4137499" y="27432"/>
                </a:cubicBezTo>
                <a:cubicBezTo>
                  <a:pt x="3979033" y="11832"/>
                  <a:pt x="3882658" y="26685"/>
                  <a:pt x="3691922" y="27432"/>
                </a:cubicBezTo>
                <a:cubicBezTo>
                  <a:pt x="3476522" y="54227"/>
                  <a:pt x="3338609" y="9824"/>
                  <a:pt x="3182692" y="27432"/>
                </a:cubicBezTo>
                <a:cubicBezTo>
                  <a:pt x="3007853" y="18413"/>
                  <a:pt x="2928857" y="26610"/>
                  <a:pt x="2673461" y="27432"/>
                </a:cubicBezTo>
                <a:cubicBezTo>
                  <a:pt x="2424071" y="7914"/>
                  <a:pt x="2403871" y="41450"/>
                  <a:pt x="2164230" y="27432"/>
                </a:cubicBezTo>
                <a:cubicBezTo>
                  <a:pt x="1915627" y="-2904"/>
                  <a:pt x="1835137" y="-6999"/>
                  <a:pt x="1655000" y="27432"/>
                </a:cubicBezTo>
                <a:cubicBezTo>
                  <a:pt x="1483520" y="44054"/>
                  <a:pt x="1385338" y="30109"/>
                  <a:pt x="1145769" y="27432"/>
                </a:cubicBezTo>
                <a:cubicBezTo>
                  <a:pt x="944537" y="-28238"/>
                  <a:pt x="362674" y="78873"/>
                  <a:pt x="0" y="27432"/>
                </a:cubicBezTo>
                <a:cubicBezTo>
                  <a:pt x="-1063" y="21428"/>
                  <a:pt x="-579" y="8264"/>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65383" h="27432" fill="none" extrusionOk="0">
                        <a:moveTo>
                          <a:pt x="0" y="0"/>
                        </a:moveTo>
                        <a:cubicBezTo>
                          <a:pt x="164014" y="-28800"/>
                          <a:pt x="392589" y="16597"/>
                          <a:pt x="636538" y="0"/>
                        </a:cubicBezTo>
                        <a:cubicBezTo>
                          <a:pt x="880487" y="-16597"/>
                          <a:pt x="1095224" y="-7871"/>
                          <a:pt x="1336730" y="0"/>
                        </a:cubicBezTo>
                        <a:cubicBezTo>
                          <a:pt x="1578236" y="7871"/>
                          <a:pt x="1649337" y="-22384"/>
                          <a:pt x="1909615" y="0"/>
                        </a:cubicBezTo>
                        <a:cubicBezTo>
                          <a:pt x="2169893" y="22384"/>
                          <a:pt x="2279697" y="7436"/>
                          <a:pt x="2418846" y="0"/>
                        </a:cubicBezTo>
                        <a:cubicBezTo>
                          <a:pt x="2557995" y="-7436"/>
                          <a:pt x="2719158" y="24395"/>
                          <a:pt x="2928076" y="0"/>
                        </a:cubicBezTo>
                        <a:cubicBezTo>
                          <a:pt x="3136994" y="-24395"/>
                          <a:pt x="3236398" y="-16046"/>
                          <a:pt x="3373653" y="0"/>
                        </a:cubicBezTo>
                        <a:cubicBezTo>
                          <a:pt x="3510908" y="16046"/>
                          <a:pt x="3933654" y="-18835"/>
                          <a:pt x="4137499" y="0"/>
                        </a:cubicBezTo>
                        <a:cubicBezTo>
                          <a:pt x="4341344" y="18835"/>
                          <a:pt x="4634949" y="16518"/>
                          <a:pt x="4901345" y="0"/>
                        </a:cubicBezTo>
                        <a:cubicBezTo>
                          <a:pt x="5167741" y="-16518"/>
                          <a:pt x="5482502" y="-23233"/>
                          <a:pt x="5665191" y="0"/>
                        </a:cubicBezTo>
                        <a:cubicBezTo>
                          <a:pt x="5847880" y="23233"/>
                          <a:pt x="6038909" y="-19558"/>
                          <a:pt x="6365383" y="0"/>
                        </a:cubicBezTo>
                        <a:cubicBezTo>
                          <a:pt x="6366317" y="12270"/>
                          <a:pt x="6364320" y="20068"/>
                          <a:pt x="6365383" y="27432"/>
                        </a:cubicBezTo>
                        <a:cubicBezTo>
                          <a:pt x="6160909" y="45028"/>
                          <a:pt x="5918554" y="42323"/>
                          <a:pt x="5728845" y="27432"/>
                        </a:cubicBezTo>
                        <a:cubicBezTo>
                          <a:pt x="5539136" y="12541"/>
                          <a:pt x="5172149" y="23835"/>
                          <a:pt x="5028653" y="27432"/>
                        </a:cubicBezTo>
                        <a:cubicBezTo>
                          <a:pt x="4885157" y="31029"/>
                          <a:pt x="4768966" y="33290"/>
                          <a:pt x="4583076" y="27432"/>
                        </a:cubicBezTo>
                        <a:cubicBezTo>
                          <a:pt x="4397186" y="21574"/>
                          <a:pt x="4295537" y="38724"/>
                          <a:pt x="4137499" y="27432"/>
                        </a:cubicBezTo>
                        <a:cubicBezTo>
                          <a:pt x="3979461" y="16140"/>
                          <a:pt x="3895902" y="23317"/>
                          <a:pt x="3691922" y="27432"/>
                        </a:cubicBezTo>
                        <a:cubicBezTo>
                          <a:pt x="3487942" y="31547"/>
                          <a:pt x="3348597" y="42606"/>
                          <a:pt x="3182692" y="27432"/>
                        </a:cubicBezTo>
                        <a:cubicBezTo>
                          <a:pt x="3016787" y="12259"/>
                          <a:pt x="2922425" y="45987"/>
                          <a:pt x="2673461" y="27432"/>
                        </a:cubicBezTo>
                        <a:cubicBezTo>
                          <a:pt x="2424497" y="8877"/>
                          <a:pt x="2406338" y="46461"/>
                          <a:pt x="2164230" y="27432"/>
                        </a:cubicBezTo>
                        <a:cubicBezTo>
                          <a:pt x="1922122" y="8403"/>
                          <a:pt x="1843534" y="2368"/>
                          <a:pt x="1655000" y="27432"/>
                        </a:cubicBezTo>
                        <a:cubicBezTo>
                          <a:pt x="1466466" y="52497"/>
                          <a:pt x="1384300" y="39658"/>
                          <a:pt x="1145769" y="27432"/>
                        </a:cubicBezTo>
                        <a:cubicBezTo>
                          <a:pt x="907238" y="15206"/>
                          <a:pt x="344177" y="36391"/>
                          <a:pt x="0" y="27432"/>
                        </a:cubicBezTo>
                        <a:cubicBezTo>
                          <a:pt x="-1194" y="21937"/>
                          <a:pt x="1202" y="7917"/>
                          <a:pt x="0" y="0"/>
                        </a:cubicBezTo>
                        <a:close/>
                      </a:path>
                      <a:path w="6365383" h="27432" stroke="0" extrusionOk="0">
                        <a:moveTo>
                          <a:pt x="0" y="0"/>
                        </a:moveTo>
                        <a:cubicBezTo>
                          <a:pt x="152654" y="12967"/>
                          <a:pt x="297359" y="-4977"/>
                          <a:pt x="509231" y="0"/>
                        </a:cubicBezTo>
                        <a:cubicBezTo>
                          <a:pt x="721103" y="4977"/>
                          <a:pt x="792740" y="-12744"/>
                          <a:pt x="954807" y="0"/>
                        </a:cubicBezTo>
                        <a:cubicBezTo>
                          <a:pt x="1116874" y="12744"/>
                          <a:pt x="1322429" y="24743"/>
                          <a:pt x="1464038" y="0"/>
                        </a:cubicBezTo>
                        <a:cubicBezTo>
                          <a:pt x="1605647" y="-24743"/>
                          <a:pt x="1947393" y="-20672"/>
                          <a:pt x="2100576" y="0"/>
                        </a:cubicBezTo>
                        <a:cubicBezTo>
                          <a:pt x="2253759" y="20672"/>
                          <a:pt x="2622231" y="-30966"/>
                          <a:pt x="2800769" y="0"/>
                        </a:cubicBezTo>
                        <a:cubicBezTo>
                          <a:pt x="2979307" y="30966"/>
                          <a:pt x="3356872" y="-13631"/>
                          <a:pt x="3564614" y="0"/>
                        </a:cubicBezTo>
                        <a:cubicBezTo>
                          <a:pt x="3772356" y="13631"/>
                          <a:pt x="4163183" y="-4973"/>
                          <a:pt x="4328460" y="0"/>
                        </a:cubicBezTo>
                        <a:cubicBezTo>
                          <a:pt x="4493737" y="4973"/>
                          <a:pt x="4672761" y="-9287"/>
                          <a:pt x="4901345" y="0"/>
                        </a:cubicBezTo>
                        <a:cubicBezTo>
                          <a:pt x="5129930" y="9287"/>
                          <a:pt x="5395146" y="9436"/>
                          <a:pt x="5601537" y="0"/>
                        </a:cubicBezTo>
                        <a:cubicBezTo>
                          <a:pt x="5807928" y="-9436"/>
                          <a:pt x="5983747" y="-13862"/>
                          <a:pt x="6365383" y="0"/>
                        </a:cubicBezTo>
                        <a:cubicBezTo>
                          <a:pt x="6365699" y="13405"/>
                          <a:pt x="6365869" y="14360"/>
                          <a:pt x="6365383" y="27432"/>
                        </a:cubicBezTo>
                        <a:cubicBezTo>
                          <a:pt x="6195306" y="29393"/>
                          <a:pt x="5872535" y="56613"/>
                          <a:pt x="5728845" y="27432"/>
                        </a:cubicBezTo>
                        <a:cubicBezTo>
                          <a:pt x="5585155" y="-1749"/>
                          <a:pt x="5272464" y="11679"/>
                          <a:pt x="5028653" y="27432"/>
                        </a:cubicBezTo>
                        <a:cubicBezTo>
                          <a:pt x="4784842" y="43185"/>
                          <a:pt x="4688244" y="28658"/>
                          <a:pt x="4455768" y="27432"/>
                        </a:cubicBezTo>
                        <a:cubicBezTo>
                          <a:pt x="4223293" y="26206"/>
                          <a:pt x="4032880" y="15477"/>
                          <a:pt x="3882884" y="27432"/>
                        </a:cubicBezTo>
                        <a:cubicBezTo>
                          <a:pt x="3732888" y="39387"/>
                          <a:pt x="3278726" y="-7170"/>
                          <a:pt x="3119038" y="27432"/>
                        </a:cubicBezTo>
                        <a:cubicBezTo>
                          <a:pt x="2959350" y="62034"/>
                          <a:pt x="2786856" y="40315"/>
                          <a:pt x="2609807" y="27432"/>
                        </a:cubicBezTo>
                        <a:cubicBezTo>
                          <a:pt x="2432758" y="14549"/>
                          <a:pt x="2064373" y="16547"/>
                          <a:pt x="1909615" y="27432"/>
                        </a:cubicBezTo>
                        <a:cubicBezTo>
                          <a:pt x="1754857" y="38317"/>
                          <a:pt x="1663685" y="27374"/>
                          <a:pt x="1464038" y="27432"/>
                        </a:cubicBezTo>
                        <a:cubicBezTo>
                          <a:pt x="1264391" y="27490"/>
                          <a:pt x="1071013" y="1487"/>
                          <a:pt x="827500" y="27432"/>
                        </a:cubicBezTo>
                        <a:cubicBezTo>
                          <a:pt x="583987" y="53377"/>
                          <a:pt x="349818" y="3910"/>
                          <a:pt x="0" y="27432"/>
                        </a:cubicBezTo>
                        <a:cubicBezTo>
                          <a:pt x="-116" y="21844"/>
                          <a:pt x="591" y="653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2"/>
          <p:cNvSpPr/>
          <p:nvPr/>
        </p:nvSpPr>
        <p:spPr>
          <a:xfrm>
            <a:off x="838200" y="349575"/>
            <a:ext cx="10744200" cy="4312221"/>
          </a:xfrm>
          <a:custGeom>
            <a:avLst/>
            <a:gdLst/>
            <a:ahLst/>
            <a:cxnLst/>
            <a:rect l="l" t="t" r="r" b="b"/>
            <a:pathLst>
              <a:path w="7036044" h="4903438">
                <a:moveTo>
                  <a:pt x="0" y="0"/>
                </a:moveTo>
                <a:lnTo>
                  <a:pt x="7036045" y="0"/>
                </a:lnTo>
                <a:lnTo>
                  <a:pt x="7036045" y="4903438"/>
                </a:lnTo>
                <a:lnTo>
                  <a:pt x="0" y="4903438"/>
                </a:lnTo>
                <a:lnTo>
                  <a:pt x="0" y="0"/>
                </a:lnTo>
                <a:close/>
              </a:path>
            </a:pathLst>
          </a:custGeom>
          <a:blipFill>
            <a:blip r:embed="rId2"/>
            <a:stretch>
              <a:fillRect/>
            </a:stretch>
          </a:blipFill>
        </p:spPr>
        <p:txBody>
          <a:bodyPr/>
          <a:lstStyle/>
          <a:p>
            <a:endParaRPr lang="en-US"/>
          </a:p>
        </p:txBody>
      </p:sp>
      <p:sp>
        <p:nvSpPr>
          <p:cNvPr id="4" name="TextBox 3">
            <a:extLst>
              <a:ext uri="{FF2B5EF4-FFF2-40B4-BE49-F238E27FC236}">
                <a16:creationId xmlns:a16="http://schemas.microsoft.com/office/drawing/2014/main" id="{BF087479-B343-639F-D857-B46542FA30C3}"/>
              </a:ext>
            </a:extLst>
          </p:cNvPr>
          <p:cNvSpPr txBox="1"/>
          <p:nvPr/>
        </p:nvSpPr>
        <p:spPr>
          <a:xfrm>
            <a:off x="726105" y="4663081"/>
            <a:ext cx="13450402" cy="533864"/>
          </a:xfrm>
          <a:prstGeom prst="rect">
            <a:avLst/>
          </a:prstGeom>
          <a:noFill/>
        </p:spPr>
        <p:txBody>
          <a:bodyPr wrap="square">
            <a:spAutoFit/>
          </a:bodyPr>
          <a:lstStyle/>
          <a:p>
            <a:pPr>
              <a:lnSpc>
                <a:spcPts val="3779"/>
              </a:lnSpc>
              <a:spcAft>
                <a:spcPts val="600"/>
              </a:spcAft>
            </a:pPr>
            <a:r>
              <a:rPr lang="en-US" sz="2400" b="1" dirty="0">
                <a:solidFill>
                  <a:schemeClr val="bg1"/>
                </a:solidFill>
                <a:latin typeface="Montserrat"/>
              </a:rPr>
              <a:t>As it can be seen this technique is not very accurate for non linear trends</a:t>
            </a:r>
          </a:p>
        </p:txBody>
      </p:sp>
      <p:sp>
        <p:nvSpPr>
          <p:cNvPr id="18" name="Arrow: Bent 17">
            <a:extLst>
              <a:ext uri="{FF2B5EF4-FFF2-40B4-BE49-F238E27FC236}">
                <a16:creationId xmlns:a16="http://schemas.microsoft.com/office/drawing/2014/main" id="{5D3CCCC2-F362-6DAA-A42D-62484443B93E}"/>
              </a:ext>
            </a:extLst>
          </p:cNvPr>
          <p:cNvSpPr/>
          <p:nvPr/>
        </p:nvSpPr>
        <p:spPr>
          <a:xfrm rot="5400000">
            <a:off x="12032213" y="578476"/>
            <a:ext cx="1576844" cy="178852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C5288F04-66D6-DE3A-D4CC-B5A76F13B534}"/>
              </a:ext>
            </a:extLst>
          </p:cNvPr>
          <p:cNvSpPr/>
          <p:nvPr/>
        </p:nvSpPr>
        <p:spPr>
          <a:xfrm>
            <a:off x="12139633" y="2611340"/>
            <a:ext cx="3468202" cy="1526112"/>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r>
              <a:rPr lang="en-US" dirty="0"/>
              <a:t>Switch 9 experienced peaks in F’21 Q4 and F’22 Q4. There was a decline noted in F’23 Q2. However, the actual value for F’23 Q3 exceeded predictions.</a:t>
            </a:r>
          </a:p>
        </p:txBody>
      </p:sp>
      <p:pic>
        <p:nvPicPr>
          <p:cNvPr id="27" name="Picture 26" descr="A computer code with black text&#10;&#10;Description automatically generated">
            <a:extLst>
              <a:ext uri="{FF2B5EF4-FFF2-40B4-BE49-F238E27FC236}">
                <a16:creationId xmlns:a16="http://schemas.microsoft.com/office/drawing/2014/main" id="{5192ED03-DB04-35A0-9063-DC472A01A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524500"/>
            <a:ext cx="17373600" cy="3650925"/>
          </a:xfrm>
          <a:prstGeom prst="rect">
            <a:avLst/>
          </a:prstGeom>
        </p:spPr>
      </p:pic>
    </p:spTree>
    <p:extLst>
      <p:ext uri="{BB962C8B-B14F-4D97-AF65-F5344CB8AC3E}">
        <p14:creationId xmlns:p14="http://schemas.microsoft.com/office/powerpoint/2010/main" val="3294601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838A385C-45F2-522D-00DA-880E1DDDD1F5}"/>
              </a:ext>
            </a:extLst>
          </p:cNvPr>
          <p:cNvPicPr>
            <a:picLocks noChangeAspect="1"/>
          </p:cNvPicPr>
          <p:nvPr/>
        </p:nvPicPr>
        <p:blipFill rotWithShape="1">
          <a:blip r:embed="rId2">
            <a:alphaModFix amt="50000"/>
          </a:blip>
          <a:srcRect t="1405" r="1" b="14305"/>
          <a:stretch/>
        </p:blipFill>
        <p:spPr>
          <a:xfrm>
            <a:off x="20" y="10"/>
            <a:ext cx="18283405" cy="10286990"/>
          </a:xfrm>
          <a:prstGeom prst="rect">
            <a:avLst/>
          </a:prstGeom>
        </p:spPr>
      </p:pic>
      <p:sp>
        <p:nvSpPr>
          <p:cNvPr id="2" name="Title 1">
            <a:extLst>
              <a:ext uri="{FF2B5EF4-FFF2-40B4-BE49-F238E27FC236}">
                <a16:creationId xmlns:a16="http://schemas.microsoft.com/office/drawing/2014/main" id="{BDAD5034-9568-C6CA-7449-39B8706A93BB}"/>
              </a:ext>
            </a:extLst>
          </p:cNvPr>
          <p:cNvSpPr>
            <a:spLocks noGrp="1"/>
          </p:cNvSpPr>
          <p:nvPr>
            <p:ph type="ctrTitle"/>
          </p:nvPr>
        </p:nvSpPr>
        <p:spPr>
          <a:xfrm>
            <a:off x="2286000" y="1683544"/>
            <a:ext cx="13716000" cy="4594860"/>
          </a:xfrm>
        </p:spPr>
        <p:txBody>
          <a:bodyPr>
            <a:normAutofit/>
          </a:bodyPr>
          <a:lstStyle/>
          <a:p>
            <a:r>
              <a:rPr lang="en-IN" sz="9900" dirty="0">
                <a:solidFill>
                  <a:schemeClr val="bg1"/>
                </a:solidFill>
              </a:rPr>
              <a:t>Arriving at results</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1309" y="6552934"/>
            <a:ext cx="6365383" cy="27432"/>
          </a:xfrm>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 name="connsiteX0" fmla="*/ 0 w 6365383"/>
              <a:gd name="connsiteY0" fmla="*/ 0 h 27432"/>
              <a:gd name="connsiteX1" fmla="*/ 509231 w 6365383"/>
              <a:gd name="connsiteY1" fmla="*/ 0 h 27432"/>
              <a:gd name="connsiteX2" fmla="*/ 954807 w 6365383"/>
              <a:gd name="connsiteY2" fmla="*/ 0 h 27432"/>
              <a:gd name="connsiteX3" fmla="*/ 1464038 w 6365383"/>
              <a:gd name="connsiteY3" fmla="*/ 0 h 27432"/>
              <a:gd name="connsiteX4" fmla="*/ 2100576 w 6365383"/>
              <a:gd name="connsiteY4" fmla="*/ 0 h 27432"/>
              <a:gd name="connsiteX5" fmla="*/ 2800769 w 6365383"/>
              <a:gd name="connsiteY5" fmla="*/ 0 h 27432"/>
              <a:gd name="connsiteX6" fmla="*/ 3564614 w 6365383"/>
              <a:gd name="connsiteY6" fmla="*/ 0 h 27432"/>
              <a:gd name="connsiteX7" fmla="*/ 4328460 w 6365383"/>
              <a:gd name="connsiteY7" fmla="*/ 0 h 27432"/>
              <a:gd name="connsiteX8" fmla="*/ 4901345 w 6365383"/>
              <a:gd name="connsiteY8" fmla="*/ 0 h 27432"/>
              <a:gd name="connsiteX9" fmla="*/ 5601537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455768 w 6365383"/>
              <a:gd name="connsiteY14" fmla="*/ 27432 h 27432"/>
              <a:gd name="connsiteX15" fmla="*/ 3882884 w 6365383"/>
              <a:gd name="connsiteY15" fmla="*/ 27432 h 27432"/>
              <a:gd name="connsiteX16" fmla="*/ 3119038 w 6365383"/>
              <a:gd name="connsiteY16" fmla="*/ 27432 h 27432"/>
              <a:gd name="connsiteX17" fmla="*/ 2609807 w 6365383"/>
              <a:gd name="connsiteY17" fmla="*/ 27432 h 27432"/>
              <a:gd name="connsiteX18" fmla="*/ 1909615 w 6365383"/>
              <a:gd name="connsiteY18" fmla="*/ 27432 h 27432"/>
              <a:gd name="connsiteX19" fmla="*/ 1464038 w 6365383"/>
              <a:gd name="connsiteY19" fmla="*/ 27432 h 27432"/>
              <a:gd name="connsiteX20" fmla="*/ 827500 w 6365383"/>
              <a:gd name="connsiteY20" fmla="*/ 27432 h 27432"/>
              <a:gd name="connsiteX21" fmla="*/ 0 w 6365383"/>
              <a:gd name="connsiteY21" fmla="*/ 27432 h 27432"/>
              <a:gd name="connsiteX22" fmla="*/ 0 w 6365383"/>
              <a:gd name="connsiteY22"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65383" h="27432" fill="none" extrusionOk="0">
                <a:moveTo>
                  <a:pt x="0" y="0"/>
                </a:moveTo>
                <a:cubicBezTo>
                  <a:pt x="139864" y="-13274"/>
                  <a:pt x="395058" y="31266"/>
                  <a:pt x="636538" y="0"/>
                </a:cubicBezTo>
                <a:cubicBezTo>
                  <a:pt x="865421" y="-30226"/>
                  <a:pt x="1115954" y="-15587"/>
                  <a:pt x="1336730" y="0"/>
                </a:cubicBezTo>
                <a:cubicBezTo>
                  <a:pt x="1576227" y="12258"/>
                  <a:pt x="1653566" y="-20128"/>
                  <a:pt x="1909615" y="0"/>
                </a:cubicBezTo>
                <a:cubicBezTo>
                  <a:pt x="2177382" y="24404"/>
                  <a:pt x="2285551" y="12186"/>
                  <a:pt x="2418846" y="0"/>
                </a:cubicBezTo>
                <a:cubicBezTo>
                  <a:pt x="2528927" y="19082"/>
                  <a:pt x="2738322" y="39620"/>
                  <a:pt x="2928076" y="0"/>
                </a:cubicBezTo>
                <a:cubicBezTo>
                  <a:pt x="3143030" y="-16600"/>
                  <a:pt x="3232468" y="-26735"/>
                  <a:pt x="3373653" y="0"/>
                </a:cubicBezTo>
                <a:cubicBezTo>
                  <a:pt x="3476986" y="29140"/>
                  <a:pt x="3904964" y="20265"/>
                  <a:pt x="4137499" y="0"/>
                </a:cubicBezTo>
                <a:cubicBezTo>
                  <a:pt x="4316057" y="-31678"/>
                  <a:pt x="4603238" y="57986"/>
                  <a:pt x="4901345" y="0"/>
                </a:cubicBezTo>
                <a:cubicBezTo>
                  <a:pt x="5188167" y="-16003"/>
                  <a:pt x="5460162" y="6613"/>
                  <a:pt x="5665191" y="0"/>
                </a:cubicBezTo>
                <a:cubicBezTo>
                  <a:pt x="5858106" y="8373"/>
                  <a:pt x="6057728" y="-36105"/>
                  <a:pt x="6365383" y="0"/>
                </a:cubicBezTo>
                <a:cubicBezTo>
                  <a:pt x="6366783" y="12212"/>
                  <a:pt x="6364136" y="20395"/>
                  <a:pt x="6365383" y="27432"/>
                </a:cubicBezTo>
                <a:cubicBezTo>
                  <a:pt x="6196030" y="28853"/>
                  <a:pt x="5906749" y="36029"/>
                  <a:pt x="5728845" y="27432"/>
                </a:cubicBezTo>
                <a:cubicBezTo>
                  <a:pt x="5554113" y="-15027"/>
                  <a:pt x="5178036" y="25909"/>
                  <a:pt x="5028653" y="27432"/>
                </a:cubicBezTo>
                <a:cubicBezTo>
                  <a:pt x="4891896" y="43795"/>
                  <a:pt x="4746237" y="37784"/>
                  <a:pt x="4583076" y="27432"/>
                </a:cubicBezTo>
                <a:cubicBezTo>
                  <a:pt x="4392571" y="37587"/>
                  <a:pt x="4312475" y="23043"/>
                  <a:pt x="4137499" y="27432"/>
                </a:cubicBezTo>
                <a:cubicBezTo>
                  <a:pt x="3979147" y="30659"/>
                  <a:pt x="3894684" y="27946"/>
                  <a:pt x="3691922" y="27432"/>
                </a:cubicBezTo>
                <a:cubicBezTo>
                  <a:pt x="3470223" y="38612"/>
                  <a:pt x="3364363" y="39145"/>
                  <a:pt x="3182692" y="27432"/>
                </a:cubicBezTo>
                <a:cubicBezTo>
                  <a:pt x="3020741" y="35057"/>
                  <a:pt x="2944258" y="54287"/>
                  <a:pt x="2673461" y="27432"/>
                </a:cubicBezTo>
                <a:cubicBezTo>
                  <a:pt x="2420261" y="11338"/>
                  <a:pt x="2407951" y="46030"/>
                  <a:pt x="2164230" y="27432"/>
                </a:cubicBezTo>
                <a:cubicBezTo>
                  <a:pt x="1925926" y="2609"/>
                  <a:pt x="1852591" y="40"/>
                  <a:pt x="1655000" y="27432"/>
                </a:cubicBezTo>
                <a:cubicBezTo>
                  <a:pt x="1452031" y="62810"/>
                  <a:pt x="1384098" y="47641"/>
                  <a:pt x="1145769" y="27432"/>
                </a:cubicBezTo>
                <a:cubicBezTo>
                  <a:pt x="918825" y="-10093"/>
                  <a:pt x="427875" y="23589"/>
                  <a:pt x="0" y="27432"/>
                </a:cubicBezTo>
                <a:cubicBezTo>
                  <a:pt x="-395" y="23124"/>
                  <a:pt x="1121" y="8148"/>
                  <a:pt x="0" y="0"/>
                </a:cubicBezTo>
                <a:close/>
              </a:path>
              <a:path w="6365383" h="27432" stroke="0" extrusionOk="0">
                <a:moveTo>
                  <a:pt x="0" y="0"/>
                </a:moveTo>
                <a:cubicBezTo>
                  <a:pt x="147179" y="14788"/>
                  <a:pt x="300981" y="1719"/>
                  <a:pt x="509231" y="0"/>
                </a:cubicBezTo>
                <a:cubicBezTo>
                  <a:pt x="711030" y="-3388"/>
                  <a:pt x="798609" y="-8246"/>
                  <a:pt x="954807" y="0"/>
                </a:cubicBezTo>
                <a:cubicBezTo>
                  <a:pt x="1101646" y="4056"/>
                  <a:pt x="1302660" y="11468"/>
                  <a:pt x="1464038" y="0"/>
                </a:cubicBezTo>
                <a:cubicBezTo>
                  <a:pt x="1594934" y="-11865"/>
                  <a:pt x="1936948" y="-38656"/>
                  <a:pt x="2100576" y="0"/>
                </a:cubicBezTo>
                <a:cubicBezTo>
                  <a:pt x="2251317" y="16246"/>
                  <a:pt x="2605202" y="-30006"/>
                  <a:pt x="2800769" y="0"/>
                </a:cubicBezTo>
                <a:cubicBezTo>
                  <a:pt x="2952324" y="59869"/>
                  <a:pt x="3353392" y="-26257"/>
                  <a:pt x="3564614" y="0"/>
                </a:cubicBezTo>
                <a:cubicBezTo>
                  <a:pt x="3785097" y="31132"/>
                  <a:pt x="4148552" y="11516"/>
                  <a:pt x="4328460" y="0"/>
                </a:cubicBezTo>
                <a:cubicBezTo>
                  <a:pt x="4524659" y="26272"/>
                  <a:pt x="4681746" y="-30210"/>
                  <a:pt x="4901345" y="0"/>
                </a:cubicBezTo>
                <a:cubicBezTo>
                  <a:pt x="5139281" y="-5228"/>
                  <a:pt x="5379645" y="48641"/>
                  <a:pt x="5601537" y="0"/>
                </a:cubicBezTo>
                <a:cubicBezTo>
                  <a:pt x="5772798" y="-17826"/>
                  <a:pt x="5986596" y="12703"/>
                  <a:pt x="6365383" y="0"/>
                </a:cubicBezTo>
                <a:cubicBezTo>
                  <a:pt x="6365646" y="13525"/>
                  <a:pt x="6366051" y="14381"/>
                  <a:pt x="6365383" y="27432"/>
                </a:cubicBezTo>
                <a:cubicBezTo>
                  <a:pt x="6203321" y="-970"/>
                  <a:pt x="5868898" y="67226"/>
                  <a:pt x="5728845" y="27432"/>
                </a:cubicBezTo>
                <a:cubicBezTo>
                  <a:pt x="5591780" y="9965"/>
                  <a:pt x="5264572" y="-28609"/>
                  <a:pt x="5028653" y="27432"/>
                </a:cubicBezTo>
                <a:cubicBezTo>
                  <a:pt x="4787665" y="58012"/>
                  <a:pt x="4687933" y="31160"/>
                  <a:pt x="4455768" y="27432"/>
                </a:cubicBezTo>
                <a:cubicBezTo>
                  <a:pt x="4246651" y="45673"/>
                  <a:pt x="4058997" y="24741"/>
                  <a:pt x="3882884" y="27432"/>
                </a:cubicBezTo>
                <a:cubicBezTo>
                  <a:pt x="3727448" y="49182"/>
                  <a:pt x="3285783" y="-46495"/>
                  <a:pt x="3119038" y="27432"/>
                </a:cubicBezTo>
                <a:cubicBezTo>
                  <a:pt x="2953443" y="68374"/>
                  <a:pt x="2785274" y="26827"/>
                  <a:pt x="2609807" y="27432"/>
                </a:cubicBezTo>
                <a:cubicBezTo>
                  <a:pt x="2437623" y="17494"/>
                  <a:pt x="2055549" y="12675"/>
                  <a:pt x="1909615" y="27432"/>
                </a:cubicBezTo>
                <a:cubicBezTo>
                  <a:pt x="1763049" y="30976"/>
                  <a:pt x="1662669" y="42757"/>
                  <a:pt x="1464038" y="27432"/>
                </a:cubicBezTo>
                <a:cubicBezTo>
                  <a:pt x="1260084" y="22226"/>
                  <a:pt x="1109619" y="28481"/>
                  <a:pt x="827500" y="27432"/>
                </a:cubicBezTo>
                <a:cubicBezTo>
                  <a:pt x="569713" y="109845"/>
                  <a:pt x="372632" y="34847"/>
                  <a:pt x="0" y="27432"/>
                </a:cubicBezTo>
                <a:cubicBezTo>
                  <a:pt x="171" y="21236"/>
                  <a:pt x="1539" y="7034"/>
                  <a:pt x="0" y="0"/>
                </a:cubicBezTo>
                <a:close/>
              </a:path>
              <a:path w="6365383" h="27432" fill="none" stroke="0" extrusionOk="0">
                <a:moveTo>
                  <a:pt x="0" y="0"/>
                </a:moveTo>
                <a:cubicBezTo>
                  <a:pt x="148114" y="-21488"/>
                  <a:pt x="370663" y="-8727"/>
                  <a:pt x="636538" y="0"/>
                </a:cubicBezTo>
                <a:cubicBezTo>
                  <a:pt x="871556" y="-17330"/>
                  <a:pt x="1052092" y="15989"/>
                  <a:pt x="1336730" y="0"/>
                </a:cubicBezTo>
                <a:cubicBezTo>
                  <a:pt x="1588412" y="2572"/>
                  <a:pt x="1638947" y="-17048"/>
                  <a:pt x="1909615" y="0"/>
                </a:cubicBezTo>
                <a:cubicBezTo>
                  <a:pt x="2172941" y="24803"/>
                  <a:pt x="2282833" y="9071"/>
                  <a:pt x="2418846" y="0"/>
                </a:cubicBezTo>
                <a:cubicBezTo>
                  <a:pt x="2579346" y="3160"/>
                  <a:pt x="2717736" y="1190"/>
                  <a:pt x="2928076" y="0"/>
                </a:cubicBezTo>
                <a:cubicBezTo>
                  <a:pt x="3134890" y="-30280"/>
                  <a:pt x="3231966" y="-8101"/>
                  <a:pt x="3373653" y="0"/>
                </a:cubicBezTo>
                <a:cubicBezTo>
                  <a:pt x="3520675" y="18506"/>
                  <a:pt x="3921804" y="-22426"/>
                  <a:pt x="4137499" y="0"/>
                </a:cubicBezTo>
                <a:cubicBezTo>
                  <a:pt x="4327702" y="-4501"/>
                  <a:pt x="4648089" y="-21054"/>
                  <a:pt x="4901345" y="0"/>
                </a:cubicBezTo>
                <a:cubicBezTo>
                  <a:pt x="5189079" y="-51139"/>
                  <a:pt x="5468836" y="-33950"/>
                  <a:pt x="5665191" y="0"/>
                </a:cubicBezTo>
                <a:cubicBezTo>
                  <a:pt x="5844792" y="63"/>
                  <a:pt x="6072101" y="-28741"/>
                  <a:pt x="6365383" y="0"/>
                </a:cubicBezTo>
                <a:cubicBezTo>
                  <a:pt x="6367575" y="13041"/>
                  <a:pt x="6363079" y="19728"/>
                  <a:pt x="6365383" y="27432"/>
                </a:cubicBezTo>
                <a:cubicBezTo>
                  <a:pt x="6168648" y="44849"/>
                  <a:pt x="5908689" y="57652"/>
                  <a:pt x="5728845" y="27432"/>
                </a:cubicBezTo>
                <a:cubicBezTo>
                  <a:pt x="5514647" y="19350"/>
                  <a:pt x="5183114" y="52441"/>
                  <a:pt x="5028653" y="27432"/>
                </a:cubicBezTo>
                <a:cubicBezTo>
                  <a:pt x="4886167" y="25261"/>
                  <a:pt x="4770301" y="25272"/>
                  <a:pt x="4583076" y="27432"/>
                </a:cubicBezTo>
                <a:cubicBezTo>
                  <a:pt x="4392628" y="11049"/>
                  <a:pt x="4297840" y="28137"/>
                  <a:pt x="4137499" y="27432"/>
                </a:cubicBezTo>
                <a:cubicBezTo>
                  <a:pt x="3979033" y="11832"/>
                  <a:pt x="3882658" y="26685"/>
                  <a:pt x="3691922" y="27432"/>
                </a:cubicBezTo>
                <a:cubicBezTo>
                  <a:pt x="3476522" y="54227"/>
                  <a:pt x="3338609" y="9824"/>
                  <a:pt x="3182692" y="27432"/>
                </a:cubicBezTo>
                <a:cubicBezTo>
                  <a:pt x="3007853" y="18413"/>
                  <a:pt x="2928857" y="26610"/>
                  <a:pt x="2673461" y="27432"/>
                </a:cubicBezTo>
                <a:cubicBezTo>
                  <a:pt x="2424071" y="7914"/>
                  <a:pt x="2403871" y="41450"/>
                  <a:pt x="2164230" y="27432"/>
                </a:cubicBezTo>
                <a:cubicBezTo>
                  <a:pt x="1915627" y="-2904"/>
                  <a:pt x="1835137" y="-6999"/>
                  <a:pt x="1655000" y="27432"/>
                </a:cubicBezTo>
                <a:cubicBezTo>
                  <a:pt x="1483520" y="44054"/>
                  <a:pt x="1385338" y="30109"/>
                  <a:pt x="1145769" y="27432"/>
                </a:cubicBezTo>
                <a:cubicBezTo>
                  <a:pt x="944537" y="-28238"/>
                  <a:pt x="362674" y="78873"/>
                  <a:pt x="0" y="27432"/>
                </a:cubicBezTo>
                <a:cubicBezTo>
                  <a:pt x="-1063" y="21428"/>
                  <a:pt x="-579" y="8264"/>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65383" h="27432" fill="none" extrusionOk="0">
                        <a:moveTo>
                          <a:pt x="0" y="0"/>
                        </a:moveTo>
                        <a:cubicBezTo>
                          <a:pt x="164014" y="-28800"/>
                          <a:pt x="392589" y="16597"/>
                          <a:pt x="636538" y="0"/>
                        </a:cubicBezTo>
                        <a:cubicBezTo>
                          <a:pt x="880487" y="-16597"/>
                          <a:pt x="1095224" y="-7871"/>
                          <a:pt x="1336730" y="0"/>
                        </a:cubicBezTo>
                        <a:cubicBezTo>
                          <a:pt x="1578236" y="7871"/>
                          <a:pt x="1649337" y="-22384"/>
                          <a:pt x="1909615" y="0"/>
                        </a:cubicBezTo>
                        <a:cubicBezTo>
                          <a:pt x="2169893" y="22384"/>
                          <a:pt x="2279697" y="7436"/>
                          <a:pt x="2418846" y="0"/>
                        </a:cubicBezTo>
                        <a:cubicBezTo>
                          <a:pt x="2557995" y="-7436"/>
                          <a:pt x="2719158" y="24395"/>
                          <a:pt x="2928076" y="0"/>
                        </a:cubicBezTo>
                        <a:cubicBezTo>
                          <a:pt x="3136994" y="-24395"/>
                          <a:pt x="3236398" y="-16046"/>
                          <a:pt x="3373653" y="0"/>
                        </a:cubicBezTo>
                        <a:cubicBezTo>
                          <a:pt x="3510908" y="16046"/>
                          <a:pt x="3933654" y="-18835"/>
                          <a:pt x="4137499" y="0"/>
                        </a:cubicBezTo>
                        <a:cubicBezTo>
                          <a:pt x="4341344" y="18835"/>
                          <a:pt x="4634949" y="16518"/>
                          <a:pt x="4901345" y="0"/>
                        </a:cubicBezTo>
                        <a:cubicBezTo>
                          <a:pt x="5167741" y="-16518"/>
                          <a:pt x="5482502" y="-23233"/>
                          <a:pt x="5665191" y="0"/>
                        </a:cubicBezTo>
                        <a:cubicBezTo>
                          <a:pt x="5847880" y="23233"/>
                          <a:pt x="6038909" y="-19558"/>
                          <a:pt x="6365383" y="0"/>
                        </a:cubicBezTo>
                        <a:cubicBezTo>
                          <a:pt x="6366317" y="12270"/>
                          <a:pt x="6364320" y="20068"/>
                          <a:pt x="6365383" y="27432"/>
                        </a:cubicBezTo>
                        <a:cubicBezTo>
                          <a:pt x="6160909" y="45028"/>
                          <a:pt x="5918554" y="42323"/>
                          <a:pt x="5728845" y="27432"/>
                        </a:cubicBezTo>
                        <a:cubicBezTo>
                          <a:pt x="5539136" y="12541"/>
                          <a:pt x="5172149" y="23835"/>
                          <a:pt x="5028653" y="27432"/>
                        </a:cubicBezTo>
                        <a:cubicBezTo>
                          <a:pt x="4885157" y="31029"/>
                          <a:pt x="4768966" y="33290"/>
                          <a:pt x="4583076" y="27432"/>
                        </a:cubicBezTo>
                        <a:cubicBezTo>
                          <a:pt x="4397186" y="21574"/>
                          <a:pt x="4295537" y="38724"/>
                          <a:pt x="4137499" y="27432"/>
                        </a:cubicBezTo>
                        <a:cubicBezTo>
                          <a:pt x="3979461" y="16140"/>
                          <a:pt x="3895902" y="23317"/>
                          <a:pt x="3691922" y="27432"/>
                        </a:cubicBezTo>
                        <a:cubicBezTo>
                          <a:pt x="3487942" y="31547"/>
                          <a:pt x="3348597" y="42606"/>
                          <a:pt x="3182692" y="27432"/>
                        </a:cubicBezTo>
                        <a:cubicBezTo>
                          <a:pt x="3016787" y="12259"/>
                          <a:pt x="2922425" y="45987"/>
                          <a:pt x="2673461" y="27432"/>
                        </a:cubicBezTo>
                        <a:cubicBezTo>
                          <a:pt x="2424497" y="8877"/>
                          <a:pt x="2406338" y="46461"/>
                          <a:pt x="2164230" y="27432"/>
                        </a:cubicBezTo>
                        <a:cubicBezTo>
                          <a:pt x="1922122" y="8403"/>
                          <a:pt x="1843534" y="2368"/>
                          <a:pt x="1655000" y="27432"/>
                        </a:cubicBezTo>
                        <a:cubicBezTo>
                          <a:pt x="1466466" y="52497"/>
                          <a:pt x="1384300" y="39658"/>
                          <a:pt x="1145769" y="27432"/>
                        </a:cubicBezTo>
                        <a:cubicBezTo>
                          <a:pt x="907238" y="15206"/>
                          <a:pt x="344177" y="36391"/>
                          <a:pt x="0" y="27432"/>
                        </a:cubicBezTo>
                        <a:cubicBezTo>
                          <a:pt x="-1194" y="21937"/>
                          <a:pt x="1202" y="7917"/>
                          <a:pt x="0" y="0"/>
                        </a:cubicBezTo>
                        <a:close/>
                      </a:path>
                      <a:path w="6365383" h="27432" stroke="0" extrusionOk="0">
                        <a:moveTo>
                          <a:pt x="0" y="0"/>
                        </a:moveTo>
                        <a:cubicBezTo>
                          <a:pt x="152654" y="12967"/>
                          <a:pt x="297359" y="-4977"/>
                          <a:pt x="509231" y="0"/>
                        </a:cubicBezTo>
                        <a:cubicBezTo>
                          <a:pt x="721103" y="4977"/>
                          <a:pt x="792740" y="-12744"/>
                          <a:pt x="954807" y="0"/>
                        </a:cubicBezTo>
                        <a:cubicBezTo>
                          <a:pt x="1116874" y="12744"/>
                          <a:pt x="1322429" y="24743"/>
                          <a:pt x="1464038" y="0"/>
                        </a:cubicBezTo>
                        <a:cubicBezTo>
                          <a:pt x="1605647" y="-24743"/>
                          <a:pt x="1947393" y="-20672"/>
                          <a:pt x="2100576" y="0"/>
                        </a:cubicBezTo>
                        <a:cubicBezTo>
                          <a:pt x="2253759" y="20672"/>
                          <a:pt x="2622231" y="-30966"/>
                          <a:pt x="2800769" y="0"/>
                        </a:cubicBezTo>
                        <a:cubicBezTo>
                          <a:pt x="2979307" y="30966"/>
                          <a:pt x="3356872" y="-13631"/>
                          <a:pt x="3564614" y="0"/>
                        </a:cubicBezTo>
                        <a:cubicBezTo>
                          <a:pt x="3772356" y="13631"/>
                          <a:pt x="4163183" y="-4973"/>
                          <a:pt x="4328460" y="0"/>
                        </a:cubicBezTo>
                        <a:cubicBezTo>
                          <a:pt x="4493737" y="4973"/>
                          <a:pt x="4672761" y="-9287"/>
                          <a:pt x="4901345" y="0"/>
                        </a:cubicBezTo>
                        <a:cubicBezTo>
                          <a:pt x="5129930" y="9287"/>
                          <a:pt x="5395146" y="9436"/>
                          <a:pt x="5601537" y="0"/>
                        </a:cubicBezTo>
                        <a:cubicBezTo>
                          <a:pt x="5807928" y="-9436"/>
                          <a:pt x="5983747" y="-13862"/>
                          <a:pt x="6365383" y="0"/>
                        </a:cubicBezTo>
                        <a:cubicBezTo>
                          <a:pt x="6365699" y="13405"/>
                          <a:pt x="6365869" y="14360"/>
                          <a:pt x="6365383" y="27432"/>
                        </a:cubicBezTo>
                        <a:cubicBezTo>
                          <a:pt x="6195306" y="29393"/>
                          <a:pt x="5872535" y="56613"/>
                          <a:pt x="5728845" y="27432"/>
                        </a:cubicBezTo>
                        <a:cubicBezTo>
                          <a:pt x="5585155" y="-1749"/>
                          <a:pt x="5272464" y="11679"/>
                          <a:pt x="5028653" y="27432"/>
                        </a:cubicBezTo>
                        <a:cubicBezTo>
                          <a:pt x="4784842" y="43185"/>
                          <a:pt x="4688244" y="28658"/>
                          <a:pt x="4455768" y="27432"/>
                        </a:cubicBezTo>
                        <a:cubicBezTo>
                          <a:pt x="4223293" y="26206"/>
                          <a:pt x="4032880" y="15477"/>
                          <a:pt x="3882884" y="27432"/>
                        </a:cubicBezTo>
                        <a:cubicBezTo>
                          <a:pt x="3732888" y="39387"/>
                          <a:pt x="3278726" y="-7170"/>
                          <a:pt x="3119038" y="27432"/>
                        </a:cubicBezTo>
                        <a:cubicBezTo>
                          <a:pt x="2959350" y="62034"/>
                          <a:pt x="2786856" y="40315"/>
                          <a:pt x="2609807" y="27432"/>
                        </a:cubicBezTo>
                        <a:cubicBezTo>
                          <a:pt x="2432758" y="14549"/>
                          <a:pt x="2064373" y="16547"/>
                          <a:pt x="1909615" y="27432"/>
                        </a:cubicBezTo>
                        <a:cubicBezTo>
                          <a:pt x="1754857" y="38317"/>
                          <a:pt x="1663685" y="27374"/>
                          <a:pt x="1464038" y="27432"/>
                        </a:cubicBezTo>
                        <a:cubicBezTo>
                          <a:pt x="1264391" y="27490"/>
                          <a:pt x="1071013" y="1487"/>
                          <a:pt x="827500" y="27432"/>
                        </a:cubicBezTo>
                        <a:cubicBezTo>
                          <a:pt x="583987" y="53377"/>
                          <a:pt x="349818" y="3910"/>
                          <a:pt x="0" y="27432"/>
                        </a:cubicBezTo>
                        <a:cubicBezTo>
                          <a:pt x="-116" y="21844"/>
                          <a:pt x="591" y="653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34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9895" y="3598052"/>
            <a:ext cx="4508966" cy="396240"/>
          </a:xfrm>
          <a:prstGeom prst="rect">
            <a:avLst/>
          </a:prstGeom>
        </p:spPr>
        <p:txBody>
          <a:bodyPr lIns="0" tIns="0" rIns="0" bIns="0" rtlCol="0" anchor="t">
            <a:spAutoFit/>
          </a:bodyPr>
          <a:lstStyle/>
          <a:p>
            <a:pPr>
              <a:lnSpc>
                <a:spcPts val="3360"/>
              </a:lnSpc>
            </a:pPr>
            <a:r>
              <a:rPr lang="en-US" sz="2400">
                <a:solidFill>
                  <a:srgbClr val="000000"/>
                </a:solidFill>
                <a:latin typeface="Montserrat Bold"/>
              </a:rPr>
              <a:t>Problem Statement</a:t>
            </a:r>
          </a:p>
        </p:txBody>
      </p:sp>
      <p:sp>
        <p:nvSpPr>
          <p:cNvPr id="3" name="TextBox 3"/>
          <p:cNvSpPr txBox="1"/>
          <p:nvPr/>
        </p:nvSpPr>
        <p:spPr>
          <a:xfrm>
            <a:off x="1549895" y="2065337"/>
            <a:ext cx="8397219" cy="1246488"/>
          </a:xfrm>
          <a:prstGeom prst="rect">
            <a:avLst/>
          </a:prstGeom>
        </p:spPr>
        <p:txBody>
          <a:bodyPr lIns="0" tIns="0" rIns="0" bIns="0" rtlCol="0" anchor="t">
            <a:spAutoFit/>
          </a:bodyPr>
          <a:lstStyle/>
          <a:p>
            <a:pPr marL="0" lvl="0" indent="0" algn="l">
              <a:lnSpc>
                <a:spcPts val="10276"/>
              </a:lnSpc>
              <a:spcBef>
                <a:spcPct val="0"/>
              </a:spcBef>
            </a:pPr>
            <a:r>
              <a:rPr lang="en-US" sz="7340" u="none" strike="noStrike">
                <a:solidFill>
                  <a:srgbClr val="000000"/>
                </a:solidFill>
                <a:latin typeface="Montserrat Bold"/>
              </a:rPr>
              <a:t>Introduction</a:t>
            </a:r>
          </a:p>
        </p:txBody>
      </p:sp>
      <p:sp>
        <p:nvSpPr>
          <p:cNvPr id="4" name="TextBox 4"/>
          <p:cNvSpPr txBox="1"/>
          <p:nvPr/>
        </p:nvSpPr>
        <p:spPr>
          <a:xfrm>
            <a:off x="10018485" y="4083306"/>
            <a:ext cx="7594105" cy="3387285"/>
          </a:xfrm>
          <a:prstGeom prst="rect">
            <a:avLst/>
          </a:prstGeom>
        </p:spPr>
        <p:txBody>
          <a:bodyPr lIns="0" tIns="0" rIns="0" bIns="0" rtlCol="0" anchor="t">
            <a:spAutoFit/>
          </a:bodyPr>
          <a:lstStyle/>
          <a:p>
            <a:pPr>
              <a:lnSpc>
                <a:spcPts val="3004"/>
              </a:lnSpc>
            </a:pPr>
            <a:r>
              <a:rPr lang="en-US" sz="2146">
                <a:solidFill>
                  <a:srgbClr val="101010"/>
                </a:solidFill>
                <a:latin typeface="Montserrat"/>
              </a:rPr>
              <a:t>Forecasting algorithms leverage past data to make predictions about future patterns, behaviors, or trends. This capability is invaluable across various sectors, including finance, sales, marketing, healthcare, and meteorology, as it enables organizations to make better-informed decisions and strategic plans.</a:t>
            </a:r>
          </a:p>
          <a:p>
            <a:pPr marL="0" lvl="0" indent="0" algn="l">
              <a:lnSpc>
                <a:spcPts val="3004"/>
              </a:lnSpc>
              <a:spcBef>
                <a:spcPct val="0"/>
              </a:spcBef>
            </a:pPr>
            <a:r>
              <a:rPr lang="en-US" sz="2146">
                <a:solidFill>
                  <a:srgbClr val="101010"/>
                </a:solidFill>
                <a:latin typeface="Montserrat"/>
              </a:rPr>
              <a:t>By forecasting future demand or resource utilization, organizations can optimize their operations, inventory levels, production schedules, and workforce allocation.</a:t>
            </a:r>
          </a:p>
        </p:txBody>
      </p:sp>
      <p:grpSp>
        <p:nvGrpSpPr>
          <p:cNvPr id="5" name="Group 5"/>
          <p:cNvGrpSpPr/>
          <p:nvPr/>
        </p:nvGrpSpPr>
        <p:grpSpPr>
          <a:xfrm>
            <a:off x="0" y="0"/>
            <a:ext cx="18288000" cy="1874361"/>
            <a:chOff x="0" y="0"/>
            <a:chExt cx="9414331" cy="964887"/>
          </a:xfrm>
        </p:grpSpPr>
        <p:sp>
          <p:nvSpPr>
            <p:cNvPr id="6" name="Freeform 6"/>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7" name="TextBox 7"/>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flipH="1">
            <a:off x="9580335" y="4130931"/>
            <a:ext cx="0" cy="5127369"/>
          </a:xfrm>
          <a:prstGeom prst="line">
            <a:avLst/>
          </a:prstGeom>
          <a:ln w="38100" cap="flat">
            <a:solidFill>
              <a:srgbClr val="000000"/>
            </a:solidFill>
            <a:prstDash val="solid"/>
            <a:headEnd type="none" w="sm" len="sm"/>
            <a:tailEnd type="none" w="sm" len="sm"/>
          </a:ln>
        </p:spPr>
        <p:txBody>
          <a:bodyPr/>
          <a:lstStyle/>
          <a:p>
            <a:endParaRPr lang="en-US"/>
          </a:p>
        </p:txBody>
      </p:sp>
      <p:sp>
        <p:nvSpPr>
          <p:cNvPr id="9" name="TextBox 9"/>
          <p:cNvSpPr txBox="1"/>
          <p:nvPr/>
        </p:nvSpPr>
        <p:spPr>
          <a:xfrm>
            <a:off x="1549895" y="4083306"/>
            <a:ext cx="7594105" cy="5272940"/>
          </a:xfrm>
          <a:prstGeom prst="rect">
            <a:avLst/>
          </a:prstGeom>
        </p:spPr>
        <p:txBody>
          <a:bodyPr lIns="0" tIns="0" rIns="0" bIns="0" rtlCol="0" anchor="t">
            <a:spAutoFit/>
          </a:bodyPr>
          <a:lstStyle/>
          <a:p>
            <a:pPr>
              <a:lnSpc>
                <a:spcPts val="3004"/>
              </a:lnSpc>
            </a:pPr>
            <a:r>
              <a:rPr lang="en-US" sz="2146">
                <a:solidFill>
                  <a:srgbClr val="101010"/>
                </a:solidFill>
                <a:latin typeface="Montserrat"/>
              </a:rPr>
              <a:t>To predict the estimated values of the fourth quartile of a company with the knowledge of first three quartiles, using either python model or understanding excel sheets.</a:t>
            </a:r>
          </a:p>
          <a:p>
            <a:pPr>
              <a:lnSpc>
                <a:spcPts val="3004"/>
              </a:lnSpc>
            </a:pPr>
            <a:r>
              <a:rPr lang="en-US" sz="2146">
                <a:solidFill>
                  <a:srgbClr val="101010"/>
                </a:solidFill>
                <a:latin typeface="Montserrat"/>
              </a:rPr>
              <a:t>Demand Planning teams play a crucial role during uncertain times, like pandemic, by accurately predicting customer demand to ensure orders are fulfilled and inventory levels are optimized.</a:t>
            </a:r>
          </a:p>
          <a:p>
            <a:pPr marL="0" lvl="0" indent="0" algn="l">
              <a:lnSpc>
                <a:spcPts val="3004"/>
              </a:lnSpc>
              <a:spcBef>
                <a:spcPct val="0"/>
              </a:spcBef>
            </a:pPr>
            <a:r>
              <a:rPr lang="en-US" sz="2146">
                <a:solidFill>
                  <a:srgbClr val="101010"/>
                </a:solidFill>
                <a:latin typeface="Montserrat"/>
              </a:rPr>
              <a:t>As a member of the elite Cisco Forecast League, the task is to forecast quarterly demand for 20 critical Cisco products. It's essential to strike a balance as over-forecasting leads to unnecessary material costs, while under-forecasting results in customer dissatisfaction due to unfulfilled orders.</a:t>
            </a:r>
          </a:p>
        </p:txBody>
      </p:sp>
      <p:sp>
        <p:nvSpPr>
          <p:cNvPr id="10" name="TextBox 10"/>
          <p:cNvSpPr txBox="1"/>
          <p:nvPr/>
        </p:nvSpPr>
        <p:spPr>
          <a:xfrm>
            <a:off x="10018485" y="3598052"/>
            <a:ext cx="4508966" cy="396240"/>
          </a:xfrm>
          <a:prstGeom prst="rect">
            <a:avLst/>
          </a:prstGeom>
        </p:spPr>
        <p:txBody>
          <a:bodyPr lIns="0" tIns="0" rIns="0" bIns="0" rtlCol="0" anchor="t">
            <a:spAutoFit/>
          </a:bodyPr>
          <a:lstStyle/>
          <a:p>
            <a:pPr>
              <a:lnSpc>
                <a:spcPts val="3360"/>
              </a:lnSpc>
            </a:pPr>
            <a:r>
              <a:rPr lang="en-US" sz="2400">
                <a:solidFill>
                  <a:srgbClr val="000000"/>
                </a:solidFill>
                <a:latin typeface="Montserrat Bold"/>
              </a:rPr>
              <a:t>Forecasting Importance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E59C633-7DE7-D741-4C0A-82FDC1ABAEA9}"/>
              </a:ext>
            </a:extLst>
          </p:cNvPr>
          <p:cNvSpPr>
            <a:spLocks noGrp="1"/>
          </p:cNvSpPr>
          <p:nvPr>
            <p:ph idx="1"/>
          </p:nvPr>
        </p:nvSpPr>
        <p:spPr>
          <a:xfrm>
            <a:off x="342900" y="495300"/>
            <a:ext cx="17602200" cy="6697662"/>
          </a:xfrm>
        </p:spPr>
        <p:txBody>
          <a:bodyPr/>
          <a:lstStyle/>
          <a:p>
            <a:pPr marL="0" indent="0">
              <a:buNone/>
            </a:pPr>
            <a:endParaRPr lang="en-IN" dirty="0"/>
          </a:p>
        </p:txBody>
      </p:sp>
      <p:pic>
        <p:nvPicPr>
          <p:cNvPr id="3" name="Picture 2">
            <a:extLst>
              <a:ext uri="{FF2B5EF4-FFF2-40B4-BE49-F238E27FC236}">
                <a16:creationId xmlns:a16="http://schemas.microsoft.com/office/drawing/2014/main" id="{0EB9C002-2851-C1CD-1C66-4820E715A208}"/>
              </a:ext>
            </a:extLst>
          </p:cNvPr>
          <p:cNvPicPr>
            <a:picLocks noChangeAspect="1"/>
          </p:cNvPicPr>
          <p:nvPr/>
        </p:nvPicPr>
        <p:blipFill>
          <a:blip r:embed="rId2"/>
          <a:stretch>
            <a:fillRect/>
          </a:stretch>
        </p:blipFill>
        <p:spPr>
          <a:xfrm>
            <a:off x="-114300" y="-68397"/>
            <a:ext cx="18516599" cy="10423794"/>
          </a:xfrm>
          <a:prstGeom prst="rect">
            <a:avLst/>
          </a:prstGeom>
        </p:spPr>
      </p:pic>
    </p:spTree>
    <p:extLst>
      <p:ext uri="{BB962C8B-B14F-4D97-AF65-F5344CB8AC3E}">
        <p14:creationId xmlns:p14="http://schemas.microsoft.com/office/powerpoint/2010/main" val="3570583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table&#10;&#10;Description automatically generated">
            <a:extLst>
              <a:ext uri="{FF2B5EF4-FFF2-40B4-BE49-F238E27FC236}">
                <a16:creationId xmlns:a16="http://schemas.microsoft.com/office/drawing/2014/main" id="{E1335BF3-12DD-7D95-7337-FAC4FD739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1445" y="965200"/>
            <a:ext cx="9285108" cy="835659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811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3428" cy="10286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Digital financial graph">
            <a:extLst>
              <a:ext uri="{FF2B5EF4-FFF2-40B4-BE49-F238E27FC236}">
                <a16:creationId xmlns:a16="http://schemas.microsoft.com/office/drawing/2014/main" id="{8EA841A2-BDE4-08F1-F2F4-9DAEC0B04365}"/>
              </a:ext>
            </a:extLst>
          </p:cNvPr>
          <p:cNvPicPr>
            <a:picLocks noChangeAspect="1"/>
          </p:cNvPicPr>
          <p:nvPr/>
        </p:nvPicPr>
        <p:blipFill rotWithShape="1">
          <a:blip r:embed="rId2">
            <a:alphaModFix amt="60000"/>
          </a:blip>
          <a:srcRect/>
          <a:stretch/>
        </p:blipFill>
        <p:spPr>
          <a:xfrm>
            <a:off x="-1" y="10"/>
            <a:ext cx="18288001" cy="10286990"/>
          </a:xfrm>
          <a:prstGeom prst="rect">
            <a:avLst/>
          </a:prstGeom>
        </p:spPr>
      </p:pic>
      <p:sp>
        <p:nvSpPr>
          <p:cNvPr id="2" name="TextBox 2"/>
          <p:cNvSpPr txBox="1"/>
          <p:nvPr/>
        </p:nvSpPr>
        <p:spPr>
          <a:xfrm>
            <a:off x="1257300" y="1371603"/>
            <a:ext cx="15773400" cy="4478884"/>
          </a:xfrm>
          <a:prstGeom prst="rect">
            <a:avLst/>
          </a:prstGeom>
        </p:spPr>
        <p:txBody>
          <a:bodyPr vert="horz" lIns="91440" tIns="45720" rIns="91440" bIns="45720" rtlCol="0" anchor="b">
            <a:normAutofit/>
          </a:bodyPr>
          <a:lstStyle/>
          <a:p>
            <a:pPr marL="0" lvl="0" indent="0" algn="ctr">
              <a:lnSpc>
                <a:spcPct val="90000"/>
              </a:lnSpc>
              <a:spcBef>
                <a:spcPct val="0"/>
              </a:spcBef>
              <a:spcAft>
                <a:spcPts val="600"/>
              </a:spcAft>
            </a:pPr>
            <a:r>
              <a:rPr lang="en-US" sz="7800">
                <a:solidFill>
                  <a:srgbClr val="FFFFFF"/>
                </a:solidFill>
                <a:latin typeface="+mj-lt"/>
                <a:ea typeface="+mj-ea"/>
                <a:cs typeface="+mj-cs"/>
              </a:rPr>
              <a:t>Business Analytics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5"/>
          <p:cNvSpPr txBox="1"/>
          <p:nvPr/>
        </p:nvSpPr>
        <p:spPr>
          <a:xfrm>
            <a:off x="1996632" y="848608"/>
            <a:ext cx="14618824" cy="1687424"/>
          </a:xfrm>
          <a:prstGeom prst="rect">
            <a:avLst/>
          </a:prstGeom>
        </p:spPr>
        <p:txBody>
          <a:bodyPr vert="horz" lIns="91440" tIns="45720" rIns="91440" bIns="45720" rtlCol="0" anchor="ctr">
            <a:normAutofit/>
          </a:bodyPr>
          <a:lstStyle/>
          <a:p>
            <a:pPr marL="761290" lvl="1">
              <a:lnSpc>
                <a:spcPct val="90000"/>
              </a:lnSpc>
              <a:spcBef>
                <a:spcPct val="0"/>
              </a:spcBef>
              <a:spcAft>
                <a:spcPts val="600"/>
              </a:spcAft>
            </a:pPr>
            <a:r>
              <a:rPr lang="en-US" sz="4400" kern="1200">
                <a:solidFill>
                  <a:schemeClr val="bg1"/>
                </a:solidFill>
                <a:latin typeface="+mj-lt"/>
                <a:ea typeface="+mj-ea"/>
                <a:cs typeface="+mj-cs"/>
              </a:rPr>
              <a:t>Quarterly Trend Analysis</a:t>
            </a:r>
          </a:p>
        </p:txBody>
      </p:sp>
      <p:sp>
        <p:nvSpPr>
          <p:cNvPr id="23" name="Freeform: Shape 22">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21555"/>
            <a:ext cx="1755441" cy="411944"/>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Freeform: Shape 24">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74103"/>
            <a:ext cx="1755441" cy="411944"/>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5149" y="3384640"/>
            <a:ext cx="16282924" cy="5945097"/>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7300" y="3384640"/>
            <a:ext cx="16280773" cy="5932514"/>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659" y="3188422"/>
            <a:ext cx="16282924" cy="596214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different colored squares">
            <a:extLst>
              <a:ext uri="{FF2B5EF4-FFF2-40B4-BE49-F238E27FC236}">
                <a16:creationId xmlns:a16="http://schemas.microsoft.com/office/drawing/2014/main" id="{C20B46E9-E91B-C1A8-B3F8-772DECA570C6}"/>
              </a:ext>
            </a:extLst>
          </p:cNvPr>
          <p:cNvPicPr>
            <a:picLocks noChangeAspect="1"/>
          </p:cNvPicPr>
          <p:nvPr/>
        </p:nvPicPr>
        <p:blipFill rotWithShape="1">
          <a:blip r:embed="rId2">
            <a:extLst>
              <a:ext uri="{28A0092B-C50C-407E-A947-70E740481C1C}">
                <a14:useLocalDpi xmlns:a14="http://schemas.microsoft.com/office/drawing/2010/main" val="0"/>
              </a:ext>
            </a:extLst>
          </a:blip>
          <a:srcRect t="15916" r="2" b="2"/>
          <a:stretch/>
        </p:blipFill>
        <p:spPr>
          <a:xfrm>
            <a:off x="3328592" y="4023631"/>
            <a:ext cx="6007029" cy="2336067"/>
          </a:xfrm>
          <a:prstGeom prst="rect">
            <a:avLst/>
          </a:prstGeom>
        </p:spPr>
      </p:pic>
      <p:pic>
        <p:nvPicPr>
          <p:cNvPr id="12" name="Picture 11" descr="A graph with different colored squares&#10;&#10;Description automatically generated">
            <a:extLst>
              <a:ext uri="{FF2B5EF4-FFF2-40B4-BE49-F238E27FC236}">
                <a16:creationId xmlns:a16="http://schemas.microsoft.com/office/drawing/2014/main" id="{C477EEEA-6E56-5EA1-B3F5-D4E32730C5B3}"/>
              </a:ext>
            </a:extLst>
          </p:cNvPr>
          <p:cNvPicPr>
            <a:picLocks noChangeAspect="1"/>
          </p:cNvPicPr>
          <p:nvPr/>
        </p:nvPicPr>
        <p:blipFill rotWithShape="1">
          <a:blip r:embed="rId3">
            <a:extLst>
              <a:ext uri="{28A0092B-C50C-407E-A947-70E740481C1C}">
                <a14:useLocalDpi xmlns:a14="http://schemas.microsoft.com/office/drawing/2010/main" val="0"/>
              </a:ext>
            </a:extLst>
          </a:blip>
          <a:srcRect t="11569" r="2" b="2013"/>
          <a:stretch/>
        </p:blipFill>
        <p:spPr>
          <a:xfrm>
            <a:off x="9335621" y="4023631"/>
            <a:ext cx="6007029" cy="2336067"/>
          </a:xfrm>
          <a:prstGeom prst="rect">
            <a:avLst/>
          </a:prstGeom>
        </p:spPr>
      </p:pic>
      <p:pic>
        <p:nvPicPr>
          <p:cNvPr id="16" name="Picture 15" descr="A graph with a line pointing at the top&#10;&#10;Description automatically generated with medium confidence">
            <a:extLst>
              <a:ext uri="{FF2B5EF4-FFF2-40B4-BE49-F238E27FC236}">
                <a16:creationId xmlns:a16="http://schemas.microsoft.com/office/drawing/2014/main" id="{92DC61FA-3DC1-8FCF-A360-598D728A5CDA}"/>
              </a:ext>
            </a:extLst>
          </p:cNvPr>
          <p:cNvPicPr>
            <a:picLocks noChangeAspect="1"/>
          </p:cNvPicPr>
          <p:nvPr/>
        </p:nvPicPr>
        <p:blipFill rotWithShape="1">
          <a:blip r:embed="rId4">
            <a:extLst>
              <a:ext uri="{28A0092B-C50C-407E-A947-70E740481C1C}">
                <a14:useLocalDpi xmlns:a14="http://schemas.microsoft.com/office/drawing/2010/main" val="0"/>
              </a:ext>
            </a:extLst>
          </a:blip>
          <a:srcRect t="15459" r="2" b="2"/>
          <a:stretch/>
        </p:blipFill>
        <p:spPr>
          <a:xfrm>
            <a:off x="3328592" y="6359697"/>
            <a:ext cx="6007029" cy="2336067"/>
          </a:xfrm>
          <a:prstGeom prst="rect">
            <a:avLst/>
          </a:prstGeom>
        </p:spPr>
      </p:pic>
      <p:pic>
        <p:nvPicPr>
          <p:cNvPr id="9" name="Picture 8" descr="A graph with a line going up&#10;&#10;Description automatically generated">
            <a:extLst>
              <a:ext uri="{FF2B5EF4-FFF2-40B4-BE49-F238E27FC236}">
                <a16:creationId xmlns:a16="http://schemas.microsoft.com/office/drawing/2014/main" id="{181F88B3-559D-1FC8-608D-210DC21981EC}"/>
              </a:ext>
            </a:extLst>
          </p:cNvPr>
          <p:cNvPicPr>
            <a:picLocks noChangeAspect="1"/>
          </p:cNvPicPr>
          <p:nvPr/>
        </p:nvPicPr>
        <p:blipFill rotWithShape="1">
          <a:blip r:embed="rId5">
            <a:extLst>
              <a:ext uri="{28A0092B-C50C-407E-A947-70E740481C1C}">
                <a14:useLocalDpi xmlns:a14="http://schemas.microsoft.com/office/drawing/2010/main" val="0"/>
              </a:ext>
            </a:extLst>
          </a:blip>
          <a:srcRect t="13097" r="2" b="2"/>
          <a:stretch/>
        </p:blipFill>
        <p:spPr>
          <a:xfrm>
            <a:off x="9335621" y="6359697"/>
            <a:ext cx="6007029" cy="2336067"/>
          </a:xfrm>
          <a:prstGeom prst="rect">
            <a:avLst/>
          </a:prstGeom>
        </p:spPr>
      </p:pic>
      <p:sp>
        <p:nvSpPr>
          <p:cNvPr id="2" name="TextBox 1">
            <a:extLst>
              <a:ext uri="{FF2B5EF4-FFF2-40B4-BE49-F238E27FC236}">
                <a16:creationId xmlns:a16="http://schemas.microsoft.com/office/drawing/2014/main" id="{8CB3B86E-8EB5-8F3F-B57B-8C824447C73A}"/>
              </a:ext>
            </a:extLst>
          </p:cNvPr>
          <p:cNvSpPr txBox="1"/>
          <p:nvPr/>
        </p:nvSpPr>
        <p:spPr>
          <a:xfrm>
            <a:off x="4972491" y="3638408"/>
            <a:ext cx="2719231" cy="391517"/>
          </a:xfrm>
          <a:prstGeom prst="rect">
            <a:avLst/>
          </a:prstGeom>
          <a:noFill/>
        </p:spPr>
        <p:txBody>
          <a:bodyPr wrap="square" rtlCol="0">
            <a:spAutoFit/>
          </a:bodyPr>
          <a:lstStyle/>
          <a:p>
            <a:pPr algn="ctr" defTabSz="740664">
              <a:spcAft>
                <a:spcPts val="600"/>
              </a:spcAft>
            </a:pPr>
            <a:r>
              <a:rPr lang="en-IN" sz="1944" kern="1200">
                <a:solidFill>
                  <a:schemeClr val="tx1"/>
                </a:solidFill>
                <a:latin typeface="+mn-lt"/>
                <a:ea typeface="+mn-ea"/>
                <a:cs typeface="+mn-cs"/>
              </a:rPr>
              <a:t>Transceiver</a:t>
            </a:r>
            <a:endParaRPr lang="en-IN" sz="2400"/>
          </a:p>
        </p:txBody>
      </p:sp>
      <p:sp>
        <p:nvSpPr>
          <p:cNvPr id="3" name="TextBox 2">
            <a:extLst>
              <a:ext uri="{FF2B5EF4-FFF2-40B4-BE49-F238E27FC236}">
                <a16:creationId xmlns:a16="http://schemas.microsoft.com/office/drawing/2014/main" id="{0A08147C-A619-77EF-9E8B-DA9BD6038AF1}"/>
              </a:ext>
            </a:extLst>
          </p:cNvPr>
          <p:cNvSpPr txBox="1"/>
          <p:nvPr/>
        </p:nvSpPr>
        <p:spPr>
          <a:xfrm>
            <a:off x="10979519" y="3638407"/>
            <a:ext cx="2719231" cy="391517"/>
          </a:xfrm>
          <a:prstGeom prst="rect">
            <a:avLst/>
          </a:prstGeom>
          <a:noFill/>
        </p:spPr>
        <p:txBody>
          <a:bodyPr wrap="square" rtlCol="0">
            <a:spAutoFit/>
          </a:bodyPr>
          <a:lstStyle/>
          <a:p>
            <a:pPr algn="ctr" defTabSz="740664">
              <a:spcAft>
                <a:spcPts val="600"/>
              </a:spcAft>
            </a:pPr>
            <a:r>
              <a:rPr lang="en-IN" sz="1944" kern="1200">
                <a:solidFill>
                  <a:schemeClr val="tx1"/>
                </a:solidFill>
                <a:latin typeface="+mn-lt"/>
                <a:ea typeface="+mn-ea"/>
                <a:cs typeface="+mn-cs"/>
              </a:rPr>
              <a:t>Access point 2</a:t>
            </a:r>
            <a:endParaRPr lang="en-IN" sz="2400"/>
          </a:p>
        </p:txBody>
      </p:sp>
      <p:sp>
        <p:nvSpPr>
          <p:cNvPr id="4" name="TextBox 3">
            <a:extLst>
              <a:ext uri="{FF2B5EF4-FFF2-40B4-BE49-F238E27FC236}">
                <a16:creationId xmlns:a16="http://schemas.microsoft.com/office/drawing/2014/main" id="{4092578E-D36B-3A39-12F3-0C5CE4A25A5D}"/>
              </a:ext>
            </a:extLst>
          </p:cNvPr>
          <p:cNvSpPr txBox="1"/>
          <p:nvPr/>
        </p:nvSpPr>
        <p:spPr>
          <a:xfrm>
            <a:off x="11066040" y="6601220"/>
            <a:ext cx="2719231" cy="391517"/>
          </a:xfrm>
          <a:prstGeom prst="rect">
            <a:avLst/>
          </a:prstGeom>
          <a:noFill/>
        </p:spPr>
        <p:txBody>
          <a:bodyPr wrap="square" rtlCol="0">
            <a:spAutoFit/>
          </a:bodyPr>
          <a:lstStyle/>
          <a:p>
            <a:pPr algn="ctr" defTabSz="740664">
              <a:spcAft>
                <a:spcPts val="600"/>
              </a:spcAft>
            </a:pPr>
            <a:r>
              <a:rPr lang="en-IN" sz="1944" kern="1200">
                <a:solidFill>
                  <a:schemeClr val="tx1"/>
                </a:solidFill>
                <a:latin typeface="+mn-lt"/>
                <a:ea typeface="+mn-ea"/>
                <a:cs typeface="+mn-cs"/>
              </a:rPr>
              <a:t>Switch 1</a:t>
            </a:r>
            <a:endParaRPr lang="en-IN" sz="2400"/>
          </a:p>
        </p:txBody>
      </p:sp>
      <p:sp>
        <p:nvSpPr>
          <p:cNvPr id="6" name="TextBox 5">
            <a:extLst>
              <a:ext uri="{FF2B5EF4-FFF2-40B4-BE49-F238E27FC236}">
                <a16:creationId xmlns:a16="http://schemas.microsoft.com/office/drawing/2014/main" id="{CA3978CC-878D-D618-F263-05139690B3E1}"/>
              </a:ext>
            </a:extLst>
          </p:cNvPr>
          <p:cNvSpPr txBox="1"/>
          <p:nvPr/>
        </p:nvSpPr>
        <p:spPr>
          <a:xfrm>
            <a:off x="5059012" y="6601220"/>
            <a:ext cx="2719231" cy="391517"/>
          </a:xfrm>
          <a:prstGeom prst="rect">
            <a:avLst/>
          </a:prstGeom>
          <a:noFill/>
        </p:spPr>
        <p:txBody>
          <a:bodyPr wrap="square" rtlCol="0">
            <a:spAutoFit/>
          </a:bodyPr>
          <a:lstStyle/>
          <a:p>
            <a:pPr algn="ctr" defTabSz="740664">
              <a:spcAft>
                <a:spcPts val="600"/>
              </a:spcAft>
            </a:pPr>
            <a:r>
              <a:rPr lang="en-IN" sz="1944" kern="1200">
                <a:solidFill>
                  <a:schemeClr val="tx1"/>
                </a:solidFill>
                <a:latin typeface="+mn-lt"/>
                <a:ea typeface="+mn-ea"/>
                <a:cs typeface="+mn-cs"/>
              </a:rPr>
              <a:t>Access point 3</a:t>
            </a:r>
            <a:endParaRPr lang="en-IN"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0"/>
            <a:ext cx="9143985" cy="10287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4000" y="0"/>
            <a:ext cx="9143985" cy="10287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01975" y="964125"/>
            <a:ext cx="685800" cy="68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p:cNvSpPr txBox="1"/>
          <p:nvPr/>
        </p:nvSpPr>
        <p:spPr>
          <a:xfrm>
            <a:off x="2971800" y="1235978"/>
            <a:ext cx="11386427" cy="2121826"/>
          </a:xfrm>
          <a:prstGeom prst="rect">
            <a:avLst/>
          </a:prstGeom>
        </p:spPr>
        <p:txBody>
          <a:bodyPr vert="horz" lIns="91440" tIns="45720" rIns="91440" bIns="45720" rtlCol="0">
            <a:noAutofit/>
          </a:bodyPr>
          <a:lstStyle/>
          <a:p>
            <a:pPr marL="761290" lvl="1">
              <a:lnSpc>
                <a:spcPct val="90000"/>
              </a:lnSpc>
              <a:spcBef>
                <a:spcPct val="0"/>
              </a:spcBef>
              <a:spcAft>
                <a:spcPts val="600"/>
              </a:spcAft>
            </a:pPr>
            <a:r>
              <a:rPr lang="en-US" sz="8000" dirty="0">
                <a:solidFill>
                  <a:schemeClr val="accent5"/>
                </a:solidFill>
              </a:rPr>
              <a:t>Quarterly Trend Analysis</a:t>
            </a:r>
          </a:p>
        </p:txBody>
      </p:sp>
      <p:pic>
        <p:nvPicPr>
          <p:cNvPr id="7" name="Picture 6" descr="A graph with different colored squares">
            <a:extLst>
              <a:ext uri="{FF2B5EF4-FFF2-40B4-BE49-F238E27FC236}">
                <a16:creationId xmlns:a16="http://schemas.microsoft.com/office/drawing/2014/main" id="{C20B46E9-E91B-C1A8-B3F8-772DECA570C6}"/>
              </a:ext>
            </a:extLst>
          </p:cNvPr>
          <p:cNvPicPr>
            <a:picLocks noChangeAspect="1"/>
          </p:cNvPicPr>
          <p:nvPr/>
        </p:nvPicPr>
        <p:blipFill rotWithShape="1">
          <a:blip r:embed="rId2">
            <a:extLst>
              <a:ext uri="{28A0092B-C50C-407E-A947-70E740481C1C}">
                <a14:useLocalDpi xmlns:a14="http://schemas.microsoft.com/office/drawing/2010/main" val="0"/>
              </a:ext>
            </a:extLst>
          </a:blip>
          <a:srcRect t="15916" r="2" b="2"/>
          <a:stretch/>
        </p:blipFill>
        <p:spPr>
          <a:xfrm>
            <a:off x="1737360" y="3561078"/>
            <a:ext cx="7406640" cy="2880360"/>
          </a:xfrm>
          <a:prstGeom prst="rect">
            <a:avLst/>
          </a:prstGeom>
        </p:spPr>
      </p:pic>
      <p:pic>
        <p:nvPicPr>
          <p:cNvPr id="12" name="Picture 11" descr="A graph with different colored squares&#10;&#10;Description automatically generated">
            <a:extLst>
              <a:ext uri="{FF2B5EF4-FFF2-40B4-BE49-F238E27FC236}">
                <a16:creationId xmlns:a16="http://schemas.microsoft.com/office/drawing/2014/main" id="{C477EEEA-6E56-5EA1-B3F5-D4E32730C5B3}"/>
              </a:ext>
            </a:extLst>
          </p:cNvPr>
          <p:cNvPicPr>
            <a:picLocks noChangeAspect="1"/>
          </p:cNvPicPr>
          <p:nvPr/>
        </p:nvPicPr>
        <p:blipFill rotWithShape="1">
          <a:blip r:embed="rId3">
            <a:extLst>
              <a:ext uri="{28A0092B-C50C-407E-A947-70E740481C1C}">
                <a14:useLocalDpi xmlns:a14="http://schemas.microsoft.com/office/drawing/2010/main" val="0"/>
              </a:ext>
            </a:extLst>
          </a:blip>
          <a:srcRect t="11569" r="2" b="2013"/>
          <a:stretch/>
        </p:blipFill>
        <p:spPr>
          <a:xfrm>
            <a:off x="9144000" y="3561078"/>
            <a:ext cx="7406640" cy="2880360"/>
          </a:xfrm>
          <a:prstGeom prst="rect">
            <a:avLst/>
          </a:prstGeom>
        </p:spPr>
      </p:pic>
      <p:pic>
        <p:nvPicPr>
          <p:cNvPr id="16" name="Picture 15" descr="A graph with a line pointing at the top&#10;&#10;Description automatically generated with medium confidence">
            <a:extLst>
              <a:ext uri="{FF2B5EF4-FFF2-40B4-BE49-F238E27FC236}">
                <a16:creationId xmlns:a16="http://schemas.microsoft.com/office/drawing/2014/main" id="{92DC61FA-3DC1-8FCF-A360-598D728A5CDA}"/>
              </a:ext>
            </a:extLst>
          </p:cNvPr>
          <p:cNvPicPr>
            <a:picLocks noChangeAspect="1"/>
          </p:cNvPicPr>
          <p:nvPr/>
        </p:nvPicPr>
        <p:blipFill rotWithShape="1">
          <a:blip r:embed="rId4">
            <a:extLst>
              <a:ext uri="{28A0092B-C50C-407E-A947-70E740481C1C}">
                <a14:useLocalDpi xmlns:a14="http://schemas.microsoft.com/office/drawing/2010/main" val="0"/>
              </a:ext>
            </a:extLst>
          </a:blip>
          <a:srcRect t="15459" r="2" b="2"/>
          <a:stretch/>
        </p:blipFill>
        <p:spPr>
          <a:xfrm>
            <a:off x="1737360" y="6441438"/>
            <a:ext cx="7406640" cy="2880360"/>
          </a:xfrm>
          <a:prstGeom prst="rect">
            <a:avLst/>
          </a:prstGeom>
        </p:spPr>
      </p:pic>
      <p:pic>
        <p:nvPicPr>
          <p:cNvPr id="9" name="Picture 8" descr="A graph with a line going up&#10;&#10;Description automatically generated">
            <a:extLst>
              <a:ext uri="{FF2B5EF4-FFF2-40B4-BE49-F238E27FC236}">
                <a16:creationId xmlns:a16="http://schemas.microsoft.com/office/drawing/2014/main" id="{181F88B3-559D-1FC8-608D-210DC21981EC}"/>
              </a:ext>
            </a:extLst>
          </p:cNvPr>
          <p:cNvPicPr>
            <a:picLocks noChangeAspect="1"/>
          </p:cNvPicPr>
          <p:nvPr/>
        </p:nvPicPr>
        <p:blipFill rotWithShape="1">
          <a:blip r:embed="rId5">
            <a:extLst>
              <a:ext uri="{28A0092B-C50C-407E-A947-70E740481C1C}">
                <a14:useLocalDpi xmlns:a14="http://schemas.microsoft.com/office/drawing/2010/main" val="0"/>
              </a:ext>
            </a:extLst>
          </a:blip>
          <a:srcRect t="13097" r="2" b="2"/>
          <a:stretch/>
        </p:blipFill>
        <p:spPr>
          <a:xfrm>
            <a:off x="9144000" y="6441438"/>
            <a:ext cx="7406640" cy="2880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77628"/>
            <a:ext cx="18288000" cy="1104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97247-6DB6-C32A-A6DF-8E40F9FFEEA5}"/>
              </a:ext>
            </a:extLst>
          </p:cNvPr>
          <p:cNvSpPr>
            <a:spLocks noGrp="1"/>
          </p:cNvSpPr>
          <p:nvPr>
            <p:ph type="ctrTitle"/>
          </p:nvPr>
        </p:nvSpPr>
        <p:spPr>
          <a:xfrm>
            <a:off x="834798" y="965200"/>
            <a:ext cx="16816387" cy="1117254"/>
          </a:xfrm>
        </p:spPr>
        <p:txBody>
          <a:bodyPr vert="horz" lIns="91440" tIns="45720" rIns="91440" bIns="45720" rtlCol="0" anchor="ctr">
            <a:normAutofit/>
          </a:bodyPr>
          <a:lstStyle/>
          <a:p>
            <a:pPr>
              <a:lnSpc>
                <a:spcPct val="90000"/>
              </a:lnSpc>
            </a:pPr>
            <a:r>
              <a:rPr lang="en-US" sz="4800" kern="1200">
                <a:solidFill>
                  <a:schemeClr val="bg1"/>
                </a:solidFill>
                <a:latin typeface="+mj-lt"/>
                <a:ea typeface="+mj-ea"/>
                <a:cs typeface="+mj-cs"/>
              </a:rPr>
              <a:t>Business Insights from Data Analyzed</a:t>
            </a:r>
          </a:p>
        </p:txBody>
      </p:sp>
      <p:graphicFrame>
        <p:nvGraphicFramePr>
          <p:cNvPr id="19" name="Diagram 18">
            <a:extLst>
              <a:ext uri="{FF2B5EF4-FFF2-40B4-BE49-F238E27FC236}">
                <a16:creationId xmlns:a16="http://schemas.microsoft.com/office/drawing/2014/main" id="{48AFC98C-6C57-ADD9-CDAF-78F044A173A7}"/>
              </a:ext>
            </a:extLst>
          </p:cNvPr>
          <p:cNvGraphicFramePr/>
          <p:nvPr>
            <p:extLst>
              <p:ext uri="{D42A27DB-BD31-4B8C-83A1-F6EECF244321}">
                <p14:modId xmlns:p14="http://schemas.microsoft.com/office/powerpoint/2010/main" val="2960500247"/>
              </p:ext>
            </p:extLst>
          </p:nvPr>
        </p:nvGraphicFramePr>
        <p:xfrm>
          <a:off x="7391400" y="2476498"/>
          <a:ext cx="11811000" cy="7474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 19">
            <a:extLst>
              <a:ext uri="{FF2B5EF4-FFF2-40B4-BE49-F238E27FC236}">
                <a16:creationId xmlns:a16="http://schemas.microsoft.com/office/drawing/2014/main" id="{72200103-FCD6-348B-3AAE-1079AA22B862}"/>
              </a:ext>
            </a:extLst>
          </p:cNvPr>
          <p:cNvGraphicFramePr/>
          <p:nvPr>
            <p:extLst>
              <p:ext uri="{D42A27DB-BD31-4B8C-83A1-F6EECF244321}">
                <p14:modId xmlns:p14="http://schemas.microsoft.com/office/powerpoint/2010/main" val="2524876679"/>
              </p:ext>
            </p:extLst>
          </p:nvPr>
        </p:nvGraphicFramePr>
        <p:xfrm>
          <a:off x="-2057400" y="2476497"/>
          <a:ext cx="14020800" cy="74749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6448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sales and sales&#10;&#10;Description automatically generated with medium confidence">
            <a:extLst>
              <a:ext uri="{FF2B5EF4-FFF2-40B4-BE49-F238E27FC236}">
                <a16:creationId xmlns:a16="http://schemas.microsoft.com/office/drawing/2014/main" id="{9ADF9EB4-2746-D701-E1E7-B46A6DE207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1779" y="965200"/>
            <a:ext cx="13264441" cy="8356598"/>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21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18283428" cy="10287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3113131"/>
            <a:ext cx="18073095" cy="6139960"/>
            <a:chOff x="1" y="2075420"/>
            <a:chExt cx="12048729" cy="4093306"/>
          </a:xfrm>
        </p:grpSpPr>
        <p:sp>
          <p:nvSpPr>
            <p:cNvPr id="14" name="Oval 13">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657219" y="1563908"/>
            <a:ext cx="4194692" cy="1066878"/>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889308" y="-1280992"/>
            <a:ext cx="822960" cy="549007"/>
            <a:chOff x="7029447" y="3514725"/>
            <a:chExt cx="1285875" cy="549007"/>
          </a:xfrm>
        </p:grpSpPr>
        <p:cxnSp>
          <p:nvCxnSpPr>
            <p:cNvPr id="24" name="Straight Connector 23">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90912" y="3852104"/>
            <a:ext cx="2072411" cy="2072411"/>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14506" y="7173880"/>
            <a:ext cx="304800" cy="644652"/>
            <a:chOff x="215328" y="-46937"/>
            <a:chExt cx="304800" cy="2773841"/>
          </a:xfrm>
        </p:grpSpPr>
        <p:cxnSp>
          <p:nvCxnSpPr>
            <p:cNvPr id="32" name="Straight Connector 31">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9211177"/>
            <a:ext cx="9143995" cy="1066878"/>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819134" y="9048092"/>
            <a:ext cx="1928813" cy="549007"/>
            <a:chOff x="7029447" y="3514725"/>
            <a:chExt cx="1285875" cy="549007"/>
          </a:xfrm>
        </p:grpSpPr>
        <p:cxnSp>
          <p:nvCxnSpPr>
            <p:cNvPr id="40" name="Straight Connector 39">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aphicFrame>
        <p:nvGraphicFramePr>
          <p:cNvPr id="4" name="TextBox 2">
            <a:extLst>
              <a:ext uri="{FF2B5EF4-FFF2-40B4-BE49-F238E27FC236}">
                <a16:creationId xmlns:a16="http://schemas.microsoft.com/office/drawing/2014/main" id="{81B7A265-4F52-5E9D-E6BD-2DEC53B5C60F}"/>
              </a:ext>
            </a:extLst>
          </p:cNvPr>
          <p:cNvGraphicFramePr/>
          <p:nvPr>
            <p:extLst>
              <p:ext uri="{D42A27DB-BD31-4B8C-83A1-F6EECF244321}">
                <p14:modId xmlns:p14="http://schemas.microsoft.com/office/powerpoint/2010/main" val="861838216"/>
              </p:ext>
            </p:extLst>
          </p:nvPr>
        </p:nvGraphicFramePr>
        <p:xfrm>
          <a:off x="1244778" y="656232"/>
          <a:ext cx="15968619" cy="9227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ood in a test tube">
            <a:extLst>
              <a:ext uri="{FF2B5EF4-FFF2-40B4-BE49-F238E27FC236}">
                <a16:creationId xmlns:a16="http://schemas.microsoft.com/office/drawing/2014/main" id="{50B4D16B-1622-9598-DB37-7BC29E0064CE}"/>
              </a:ext>
            </a:extLst>
          </p:cNvPr>
          <p:cNvPicPr>
            <a:picLocks noChangeAspect="1"/>
          </p:cNvPicPr>
          <p:nvPr/>
        </p:nvPicPr>
        <p:blipFill rotWithShape="1">
          <a:blip r:embed="rId2">
            <a:alphaModFix amt="40000"/>
          </a:blip>
          <a:srcRect t="3326" b="12405"/>
          <a:stretch/>
        </p:blipFill>
        <p:spPr>
          <a:xfrm>
            <a:off x="-1" y="10"/>
            <a:ext cx="18288001" cy="10286990"/>
          </a:xfrm>
          <a:prstGeom prst="rect">
            <a:avLst/>
          </a:prstGeom>
        </p:spPr>
      </p:pic>
      <p:sp>
        <p:nvSpPr>
          <p:cNvPr id="3" name="TextBox 3"/>
          <p:cNvSpPr txBox="1"/>
          <p:nvPr/>
        </p:nvSpPr>
        <p:spPr>
          <a:xfrm>
            <a:off x="1261873" y="1412748"/>
            <a:ext cx="15759684" cy="30861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500">
                <a:solidFill>
                  <a:schemeClr val="bg1"/>
                </a:solidFill>
                <a:latin typeface="+mj-lt"/>
                <a:ea typeface="+mj-ea"/>
                <a:cs typeface="+mj-cs"/>
              </a:rPr>
              <a:t>Conclusion</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80210" y="520187"/>
            <a:ext cx="219456" cy="10561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72" y="4861803"/>
            <a:ext cx="15759684" cy="27432"/>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343980F-242D-E9E3-4E86-EBC8CBE5A416}"/>
              </a:ext>
            </a:extLst>
          </p:cNvPr>
          <p:cNvSpPr txBox="1"/>
          <p:nvPr/>
        </p:nvSpPr>
        <p:spPr>
          <a:xfrm>
            <a:off x="1261872" y="5253228"/>
            <a:ext cx="15759684" cy="4005072"/>
          </a:xfrm>
          <a:prstGeom prst="rect">
            <a:avLst/>
          </a:prstGeom>
        </p:spPr>
        <p:txBody>
          <a:bodyPr vert="horz" lIns="91440" tIns="45720" rIns="91440" bIns="45720" rtlCol="0">
            <a:normAutofit/>
          </a:bodyPr>
          <a:lstStyle/>
          <a:p>
            <a:pPr indent="-228600">
              <a:lnSpc>
                <a:spcPct val="90000"/>
              </a:lnSpc>
              <a:spcBef>
                <a:spcPct val="0"/>
              </a:spcBef>
              <a:spcAft>
                <a:spcPts val="600"/>
              </a:spcAft>
              <a:buFont typeface="Arial" panose="020B0604020202020204" pitchFamily="34" charset="0"/>
              <a:buChar char="•"/>
            </a:pPr>
            <a:r>
              <a:rPr lang="en-US" sz="3000" dirty="0">
                <a:solidFill>
                  <a:schemeClr val="bg1"/>
                </a:solidFill>
              </a:rPr>
              <a:t>In conclusion, we have attained an impressive overall accuracy of 81.002%. The accompanying graph illustrates the product-wise accuracy in comparison to the accurate results provided by the company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50171" y="326490"/>
            <a:ext cx="14361845" cy="9634019"/>
          </a:xfrm>
          <a:custGeom>
            <a:avLst/>
            <a:gdLst/>
            <a:ahLst/>
            <a:cxnLst/>
            <a:rect l="l" t="t" r="r" b="b"/>
            <a:pathLst>
              <a:path w="14361845" h="9634019">
                <a:moveTo>
                  <a:pt x="0" y="0"/>
                </a:moveTo>
                <a:lnTo>
                  <a:pt x="14361845" y="0"/>
                </a:lnTo>
                <a:lnTo>
                  <a:pt x="14361845" y="9634020"/>
                </a:lnTo>
                <a:lnTo>
                  <a:pt x="0" y="9634020"/>
                </a:lnTo>
                <a:lnTo>
                  <a:pt x="0" y="0"/>
                </a:lnTo>
                <a:close/>
              </a:path>
            </a:pathLst>
          </a:custGeom>
          <a:blipFill>
            <a:blip r:embed="rId2"/>
            <a:stretch>
              <a:fillRect l="-211" r="-3736" b="-921"/>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8288000" cy="10287000"/>
            <a:chOff x="0" y="0"/>
            <a:chExt cx="12192000" cy="6858000"/>
          </a:xfrm>
        </p:grpSpPr>
        <p:sp>
          <p:nvSpPr>
            <p:cNvPr id="24" name="Rectangle 23">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234" cy="47124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extBox 2"/>
          <p:cNvSpPr txBox="1"/>
          <p:nvPr/>
        </p:nvSpPr>
        <p:spPr>
          <a:xfrm>
            <a:off x="826296" y="547687"/>
            <a:ext cx="16635411" cy="1988345"/>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8800" u="none" strike="noStrike" kern="1200" dirty="0">
                <a:solidFill>
                  <a:schemeClr val="tx1"/>
                </a:solidFill>
                <a:latin typeface="+mj-lt"/>
                <a:ea typeface="+mj-ea"/>
                <a:cs typeface="+mj-cs"/>
              </a:rPr>
              <a:t>About </a:t>
            </a:r>
            <a:r>
              <a:rPr lang="en-US" sz="8800" dirty="0">
                <a:latin typeface="+mj-lt"/>
                <a:ea typeface="+mj-ea"/>
                <a:cs typeface="+mj-cs"/>
              </a:rPr>
              <a:t>U</a:t>
            </a:r>
            <a:r>
              <a:rPr lang="en-US" sz="8800" u="none" strike="noStrike" kern="1200" dirty="0">
                <a:solidFill>
                  <a:schemeClr val="tx1"/>
                </a:solidFill>
                <a:latin typeface="+mj-lt"/>
                <a:ea typeface="+mj-ea"/>
                <a:cs typeface="+mj-cs"/>
              </a:rPr>
              <a:t>s:-</a:t>
            </a:r>
          </a:p>
        </p:txBody>
      </p:sp>
      <p:sp>
        <p:nvSpPr>
          <p:cNvPr id="9" name="Freeform 9"/>
          <p:cNvSpPr/>
          <p:nvPr/>
        </p:nvSpPr>
        <p:spPr>
          <a:xfrm>
            <a:off x="8596309" y="4096132"/>
            <a:ext cx="2511848" cy="2511848"/>
          </a:xfrm>
          <a:prstGeom prst="flowChartConnector">
            <a:avLst/>
          </a:prstGeom>
          <a:blipFill>
            <a:blip r:embed="rId2"/>
            <a:stretch>
              <a:fillRect/>
            </a:stretch>
          </a:blipFill>
        </p:spPr>
        <p:txBody>
          <a:bodyPr/>
          <a:lstStyle/>
          <a:p>
            <a:endParaRPr lang="en-US"/>
          </a:p>
        </p:txBody>
      </p:sp>
      <p:sp>
        <p:nvSpPr>
          <p:cNvPr id="10" name="Freeform 10"/>
          <p:cNvSpPr/>
          <p:nvPr/>
        </p:nvSpPr>
        <p:spPr>
          <a:xfrm>
            <a:off x="4927507" y="4162047"/>
            <a:ext cx="2511451" cy="2511451"/>
          </a:xfrm>
          <a:prstGeom prst="flowChartConnector">
            <a:avLst/>
          </a:prstGeom>
          <a:blipFill>
            <a:blip r:embed="rId3"/>
            <a:stretch>
              <a:fillRect t="-29257" b="-29257"/>
            </a:stretch>
          </a:blipFill>
        </p:spPr>
        <p:txBody>
          <a:bodyPr/>
          <a:lstStyle/>
          <a:p>
            <a:endParaRPr lang="en-US"/>
          </a:p>
        </p:txBody>
      </p:sp>
      <p:sp>
        <p:nvSpPr>
          <p:cNvPr id="11" name="Freeform 11"/>
          <p:cNvSpPr/>
          <p:nvPr/>
        </p:nvSpPr>
        <p:spPr>
          <a:xfrm>
            <a:off x="1154193" y="4154936"/>
            <a:ext cx="2511451" cy="2511451"/>
          </a:xfrm>
          <a:prstGeom prst="flowChartConnector">
            <a:avLst/>
          </a:prstGeom>
          <a:blipFill>
            <a:blip r:embed="rId4"/>
            <a:stretch>
              <a:fillRect t="-86" b="-98110"/>
            </a:stretch>
          </a:blipFill>
        </p:spPr>
        <p:txBody>
          <a:bodyPr/>
          <a:lstStyle/>
          <a:p>
            <a:endParaRPr lang="en-US"/>
          </a:p>
        </p:txBody>
      </p:sp>
      <p:sp>
        <p:nvSpPr>
          <p:cNvPr id="12" name="Freeform 12"/>
          <p:cNvSpPr/>
          <p:nvPr/>
        </p:nvSpPr>
        <p:spPr>
          <a:xfrm>
            <a:off x="12341615" y="4158491"/>
            <a:ext cx="2511451" cy="2511451"/>
          </a:xfrm>
          <a:prstGeom prst="flowChartConnector">
            <a:avLst/>
          </a:prstGeom>
          <a:blipFill>
            <a:blip r:embed="rId5"/>
            <a:stretch>
              <a:fillRect t="-4008" b="-4008"/>
            </a:stretch>
          </a:blipFill>
        </p:spPr>
        <p:txBody>
          <a:bodyPr/>
          <a:lstStyle/>
          <a:p>
            <a:endParaRPr lang="en-US"/>
          </a:p>
        </p:txBody>
      </p:sp>
      <p:sp>
        <p:nvSpPr>
          <p:cNvPr id="13" name="TextBox 13"/>
          <p:cNvSpPr txBox="1"/>
          <p:nvPr/>
        </p:nvSpPr>
        <p:spPr>
          <a:xfrm>
            <a:off x="8596309" y="7042430"/>
            <a:ext cx="5120092" cy="1579920"/>
          </a:xfrm>
          <a:prstGeom prst="rect">
            <a:avLst/>
          </a:prstGeom>
        </p:spPr>
        <p:txBody>
          <a:bodyPr lIns="0" tIns="0" rIns="0" bIns="0" rtlCol="0" anchor="t">
            <a:spAutoFit/>
          </a:bodyPr>
          <a:lstStyle/>
          <a:p>
            <a:pPr defTabSz="758952">
              <a:lnSpc>
                <a:spcPts val="3796"/>
              </a:lnSpc>
              <a:spcAft>
                <a:spcPts val="600"/>
              </a:spcAft>
            </a:pPr>
            <a:r>
              <a:rPr lang="en-US" sz="2712" b="1" kern="1200">
                <a:solidFill>
                  <a:srgbClr val="101010"/>
                </a:solidFill>
                <a:latin typeface="Montserrat"/>
                <a:ea typeface="+mn-ea"/>
                <a:cs typeface="+mn-cs"/>
              </a:rPr>
              <a:t>Anurag Kasat</a:t>
            </a:r>
          </a:p>
          <a:p>
            <a:pPr defTabSz="758952">
              <a:lnSpc>
                <a:spcPts val="3796"/>
              </a:lnSpc>
              <a:spcAft>
                <a:spcPts val="600"/>
              </a:spcAft>
            </a:pPr>
            <a:r>
              <a:rPr lang="en-US" sz="2712" b="1" kern="1200">
                <a:solidFill>
                  <a:srgbClr val="101010"/>
                </a:solidFill>
                <a:latin typeface="Montserrat"/>
                <a:ea typeface="+mn-ea"/>
                <a:cs typeface="+mn-cs"/>
              </a:rPr>
              <a:t>Reg No: 210962180</a:t>
            </a:r>
          </a:p>
          <a:p>
            <a:pPr defTabSz="758952">
              <a:lnSpc>
                <a:spcPts val="3796"/>
              </a:lnSpc>
              <a:spcBef>
                <a:spcPct val="0"/>
              </a:spcBef>
              <a:spcAft>
                <a:spcPts val="600"/>
              </a:spcAft>
            </a:pPr>
            <a:r>
              <a:rPr lang="en-US" sz="2712" b="1" kern="1200">
                <a:solidFill>
                  <a:srgbClr val="101010"/>
                </a:solidFill>
                <a:latin typeface="Montserrat"/>
                <a:ea typeface="+mn-ea"/>
                <a:cs typeface="+mn-cs"/>
              </a:rPr>
              <a:t>Branch: CSE AIML</a:t>
            </a:r>
            <a:endParaRPr lang="en-US" sz="3267" b="1">
              <a:solidFill>
                <a:srgbClr val="101010"/>
              </a:solidFill>
              <a:latin typeface="Montserrat"/>
            </a:endParaRPr>
          </a:p>
        </p:txBody>
      </p:sp>
      <p:sp>
        <p:nvSpPr>
          <p:cNvPr id="14" name="TextBox 14"/>
          <p:cNvSpPr txBox="1"/>
          <p:nvPr/>
        </p:nvSpPr>
        <p:spPr>
          <a:xfrm>
            <a:off x="4717918" y="7042430"/>
            <a:ext cx="5120092" cy="1579920"/>
          </a:xfrm>
          <a:prstGeom prst="rect">
            <a:avLst/>
          </a:prstGeom>
        </p:spPr>
        <p:txBody>
          <a:bodyPr lIns="0" tIns="0" rIns="0" bIns="0" rtlCol="0" anchor="t">
            <a:spAutoFit/>
          </a:bodyPr>
          <a:lstStyle/>
          <a:p>
            <a:pPr defTabSz="758952">
              <a:lnSpc>
                <a:spcPts val="3796"/>
              </a:lnSpc>
              <a:spcAft>
                <a:spcPts val="600"/>
              </a:spcAft>
            </a:pPr>
            <a:r>
              <a:rPr lang="en-US" sz="2712" b="1" kern="1200">
                <a:solidFill>
                  <a:srgbClr val="101010"/>
                </a:solidFill>
                <a:latin typeface="Montserrat"/>
                <a:ea typeface="+mn-ea"/>
                <a:cs typeface="+mn-cs"/>
              </a:rPr>
              <a:t>Joy </a:t>
            </a:r>
            <a:r>
              <a:rPr lang="en-US" sz="2712" b="1" kern="1200" err="1">
                <a:solidFill>
                  <a:srgbClr val="101010"/>
                </a:solidFill>
                <a:latin typeface="Montserrat"/>
                <a:ea typeface="+mn-ea"/>
                <a:cs typeface="+mn-cs"/>
              </a:rPr>
              <a:t>Podder</a:t>
            </a:r>
            <a:endParaRPr lang="en-US" sz="2712" b="1" kern="1200">
              <a:solidFill>
                <a:srgbClr val="101010"/>
              </a:solidFill>
              <a:latin typeface="Montserrat"/>
              <a:ea typeface="+mn-ea"/>
              <a:cs typeface="+mn-cs"/>
            </a:endParaRPr>
          </a:p>
          <a:p>
            <a:pPr defTabSz="758952">
              <a:lnSpc>
                <a:spcPts val="3796"/>
              </a:lnSpc>
              <a:spcAft>
                <a:spcPts val="600"/>
              </a:spcAft>
            </a:pPr>
            <a:r>
              <a:rPr lang="en-US" sz="2712" b="1" kern="1200">
                <a:solidFill>
                  <a:srgbClr val="101010"/>
                </a:solidFill>
                <a:latin typeface="Montserrat"/>
                <a:ea typeface="+mn-ea"/>
                <a:cs typeface="+mn-cs"/>
              </a:rPr>
              <a:t>Reg No: 210962184</a:t>
            </a:r>
          </a:p>
          <a:p>
            <a:pPr defTabSz="758952">
              <a:lnSpc>
                <a:spcPts val="3796"/>
              </a:lnSpc>
              <a:spcBef>
                <a:spcPct val="0"/>
              </a:spcBef>
              <a:spcAft>
                <a:spcPts val="600"/>
              </a:spcAft>
            </a:pPr>
            <a:r>
              <a:rPr lang="en-US" sz="2712" b="1" kern="1200">
                <a:solidFill>
                  <a:srgbClr val="101010"/>
                </a:solidFill>
                <a:latin typeface="Montserrat"/>
                <a:ea typeface="+mn-ea"/>
                <a:cs typeface="+mn-cs"/>
              </a:rPr>
              <a:t>Branch: CSE AIML</a:t>
            </a:r>
            <a:endParaRPr lang="en-US" sz="3267" b="1">
              <a:solidFill>
                <a:srgbClr val="101010"/>
              </a:solidFill>
              <a:latin typeface="Montserrat"/>
            </a:endParaRPr>
          </a:p>
        </p:txBody>
      </p:sp>
      <p:sp>
        <p:nvSpPr>
          <p:cNvPr id="15" name="TextBox 15"/>
          <p:cNvSpPr txBox="1"/>
          <p:nvPr/>
        </p:nvSpPr>
        <p:spPr>
          <a:xfrm>
            <a:off x="821532" y="7014748"/>
            <a:ext cx="4105975" cy="1579920"/>
          </a:xfrm>
          <a:prstGeom prst="rect">
            <a:avLst/>
          </a:prstGeom>
        </p:spPr>
        <p:txBody>
          <a:bodyPr wrap="square" lIns="0" tIns="0" rIns="0" bIns="0" rtlCol="0" anchor="t">
            <a:spAutoFit/>
          </a:bodyPr>
          <a:lstStyle/>
          <a:p>
            <a:pPr defTabSz="758952">
              <a:lnSpc>
                <a:spcPts val="3796"/>
              </a:lnSpc>
              <a:spcAft>
                <a:spcPts val="600"/>
              </a:spcAft>
            </a:pPr>
            <a:r>
              <a:rPr lang="en-US" sz="2712" b="1" kern="1200">
                <a:solidFill>
                  <a:srgbClr val="101010"/>
                </a:solidFill>
                <a:latin typeface="Montserrat"/>
                <a:ea typeface="+mn-ea"/>
                <a:cs typeface="+mn-cs"/>
              </a:rPr>
              <a:t>Harsh Gupta</a:t>
            </a:r>
          </a:p>
          <a:p>
            <a:pPr defTabSz="758952">
              <a:lnSpc>
                <a:spcPts val="3796"/>
              </a:lnSpc>
              <a:spcAft>
                <a:spcPts val="600"/>
              </a:spcAft>
            </a:pPr>
            <a:r>
              <a:rPr lang="en-US" sz="2712" b="1" kern="1200">
                <a:solidFill>
                  <a:srgbClr val="101010"/>
                </a:solidFill>
                <a:latin typeface="Montserrat"/>
                <a:ea typeface="+mn-ea"/>
                <a:cs typeface="+mn-cs"/>
              </a:rPr>
              <a:t>Reg No: 210968130</a:t>
            </a:r>
          </a:p>
          <a:p>
            <a:pPr defTabSz="758952">
              <a:lnSpc>
                <a:spcPts val="3796"/>
              </a:lnSpc>
              <a:spcBef>
                <a:spcPct val="0"/>
              </a:spcBef>
              <a:spcAft>
                <a:spcPts val="600"/>
              </a:spcAft>
            </a:pPr>
            <a:r>
              <a:rPr lang="en-US" sz="2712" b="1" kern="1200">
                <a:solidFill>
                  <a:srgbClr val="101010"/>
                </a:solidFill>
                <a:latin typeface="Montserrat"/>
                <a:ea typeface="+mn-ea"/>
                <a:cs typeface="+mn-cs"/>
              </a:rPr>
              <a:t>Branch: DSE</a:t>
            </a:r>
            <a:endParaRPr lang="en-US" sz="3267" b="1">
              <a:solidFill>
                <a:srgbClr val="101010"/>
              </a:solidFill>
              <a:latin typeface="Montserrat"/>
            </a:endParaRPr>
          </a:p>
        </p:txBody>
      </p:sp>
      <p:sp>
        <p:nvSpPr>
          <p:cNvPr id="16" name="TextBox 16"/>
          <p:cNvSpPr txBox="1"/>
          <p:nvPr/>
        </p:nvSpPr>
        <p:spPr>
          <a:xfrm>
            <a:off x="12341615" y="7091679"/>
            <a:ext cx="5120092" cy="1579920"/>
          </a:xfrm>
          <a:prstGeom prst="rect">
            <a:avLst/>
          </a:prstGeom>
        </p:spPr>
        <p:txBody>
          <a:bodyPr lIns="0" tIns="0" rIns="0" bIns="0" rtlCol="0" anchor="t">
            <a:spAutoFit/>
          </a:bodyPr>
          <a:lstStyle/>
          <a:p>
            <a:pPr defTabSz="758952">
              <a:lnSpc>
                <a:spcPts val="3796"/>
              </a:lnSpc>
              <a:spcAft>
                <a:spcPts val="600"/>
              </a:spcAft>
            </a:pPr>
            <a:r>
              <a:rPr lang="en-US" sz="2712" b="1" kern="1200" err="1">
                <a:solidFill>
                  <a:srgbClr val="101010"/>
                </a:solidFill>
                <a:latin typeface="Montserrat"/>
                <a:ea typeface="+mn-ea"/>
                <a:cs typeface="+mn-cs"/>
              </a:rPr>
              <a:t>Parshva</a:t>
            </a:r>
            <a:r>
              <a:rPr lang="en-US" sz="2712" b="1" kern="1200">
                <a:solidFill>
                  <a:srgbClr val="101010"/>
                </a:solidFill>
                <a:latin typeface="Montserrat"/>
                <a:ea typeface="+mn-ea"/>
                <a:cs typeface="+mn-cs"/>
              </a:rPr>
              <a:t> </a:t>
            </a:r>
            <a:r>
              <a:rPr lang="en-US" sz="2712" b="1" kern="1200" err="1">
                <a:solidFill>
                  <a:srgbClr val="101010"/>
                </a:solidFill>
                <a:latin typeface="Montserrat"/>
                <a:ea typeface="+mn-ea"/>
                <a:cs typeface="+mn-cs"/>
              </a:rPr>
              <a:t>Dedhia</a:t>
            </a:r>
            <a:endParaRPr lang="en-US" sz="2712" b="1" kern="1200">
              <a:solidFill>
                <a:srgbClr val="101010"/>
              </a:solidFill>
              <a:latin typeface="Montserrat"/>
              <a:ea typeface="+mn-ea"/>
              <a:cs typeface="+mn-cs"/>
            </a:endParaRPr>
          </a:p>
          <a:p>
            <a:pPr defTabSz="758952">
              <a:lnSpc>
                <a:spcPts val="3796"/>
              </a:lnSpc>
              <a:spcAft>
                <a:spcPts val="600"/>
              </a:spcAft>
            </a:pPr>
            <a:r>
              <a:rPr lang="en-US" sz="2712" b="1" kern="1200">
                <a:solidFill>
                  <a:srgbClr val="101010"/>
                </a:solidFill>
                <a:latin typeface="Montserrat"/>
                <a:ea typeface="+mn-ea"/>
                <a:cs typeface="+mn-cs"/>
              </a:rPr>
              <a:t>Reg No: 210968156</a:t>
            </a:r>
          </a:p>
          <a:p>
            <a:pPr defTabSz="758952">
              <a:lnSpc>
                <a:spcPts val="3796"/>
              </a:lnSpc>
              <a:spcBef>
                <a:spcPct val="0"/>
              </a:spcBef>
              <a:spcAft>
                <a:spcPts val="600"/>
              </a:spcAft>
            </a:pPr>
            <a:r>
              <a:rPr lang="en-US" sz="2712" b="1" kern="1200">
                <a:solidFill>
                  <a:srgbClr val="101010"/>
                </a:solidFill>
                <a:latin typeface="Montserrat"/>
                <a:ea typeface="+mn-ea"/>
                <a:cs typeface="+mn-cs"/>
              </a:rPr>
              <a:t>Branch: DSE</a:t>
            </a:r>
            <a:endParaRPr lang="en-US" sz="3267" b="1">
              <a:solidFill>
                <a:srgbClr val="101010"/>
              </a:solidFill>
              <a:latin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erial view of a highway near the ocean">
            <a:extLst>
              <a:ext uri="{FF2B5EF4-FFF2-40B4-BE49-F238E27FC236}">
                <a16:creationId xmlns:a16="http://schemas.microsoft.com/office/drawing/2014/main" id="{D9E6417E-FBBA-2041-57BF-EF350BA297D0}"/>
              </a:ext>
            </a:extLst>
          </p:cNvPr>
          <p:cNvPicPr>
            <a:picLocks noChangeAspect="1"/>
          </p:cNvPicPr>
          <p:nvPr/>
        </p:nvPicPr>
        <p:blipFill rotWithShape="1">
          <a:blip r:embed="rId2">
            <a:alphaModFix amt="40000"/>
          </a:blip>
          <a:srcRect t="5858" b="19142"/>
          <a:stretch/>
        </p:blipFill>
        <p:spPr>
          <a:xfrm>
            <a:off x="-1" y="10"/>
            <a:ext cx="18288001" cy="10286990"/>
          </a:xfrm>
          <a:prstGeom prst="rect">
            <a:avLst/>
          </a:prstGeom>
        </p:spPr>
      </p:pic>
      <p:sp>
        <p:nvSpPr>
          <p:cNvPr id="4" name="TextBox 4"/>
          <p:cNvSpPr txBox="1"/>
          <p:nvPr/>
        </p:nvSpPr>
        <p:spPr>
          <a:xfrm>
            <a:off x="1447800" y="1447800"/>
            <a:ext cx="15392400" cy="53473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7300" dirty="0">
                <a:ln w="22225">
                  <a:solidFill>
                    <a:schemeClr val="tx1"/>
                  </a:solidFill>
                  <a:miter lim="800000"/>
                </a:ln>
                <a:noFill/>
                <a:latin typeface="+mj-lt"/>
                <a:ea typeface="+mj-ea"/>
                <a:cs typeface="+mj-cs"/>
              </a:rPr>
              <a:t>Thank you</a:t>
            </a: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3"/>
          <p:cNvGrpSpPr/>
          <p:nvPr/>
        </p:nvGrpSpPr>
        <p:grpSpPr>
          <a:xfrm>
            <a:off x="2743200" y="3159009"/>
            <a:ext cx="3024888" cy="619041"/>
            <a:chOff x="0" y="-38100"/>
            <a:chExt cx="1281756" cy="262311"/>
          </a:xfrm>
        </p:grpSpPr>
        <p:sp>
          <p:nvSpPr>
            <p:cNvPr id="4" name="Freeform 4"/>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rnd">
              <a:noFill/>
              <a:prstDash val="solid"/>
              <a:round/>
            </a:ln>
          </p:spPr>
          <p:txBody>
            <a:bodyPr/>
            <a:lstStyle/>
            <a:p>
              <a:endParaRPr lang="en-US"/>
            </a:p>
          </p:txBody>
        </p:sp>
        <p:sp>
          <p:nvSpPr>
            <p:cNvPr id="5" name="TextBox 5"/>
            <p:cNvSpPr txBox="1"/>
            <p:nvPr/>
          </p:nvSpPr>
          <p:spPr>
            <a:xfrm>
              <a:off x="0" y="-38100"/>
              <a:ext cx="1281756" cy="262311"/>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spPr>
          <p:txBody>
            <a:bodyPr lIns="0" tIns="0" rIns="0" bIns="0" rtlCol="0" anchor="ctr"/>
            <a:lstStyle/>
            <a:p>
              <a:pPr algn="ctr">
                <a:lnSpc>
                  <a:spcPts val="3360"/>
                </a:lnSpc>
              </a:pPr>
              <a:r>
                <a:rPr lang="en-US" sz="2400" dirty="0">
                  <a:solidFill>
                    <a:srgbClr val="FFFFFF"/>
                  </a:solidFill>
                  <a:latin typeface="Montserrat"/>
                </a:rPr>
                <a:t>Data preprocessing</a:t>
              </a:r>
            </a:p>
          </p:txBody>
        </p:sp>
      </p:grpSp>
      <p:sp>
        <p:nvSpPr>
          <p:cNvPr id="6" name="Freeform 6"/>
          <p:cNvSpPr/>
          <p:nvPr/>
        </p:nvSpPr>
        <p:spPr>
          <a:xfrm>
            <a:off x="3664277" y="4274736"/>
            <a:ext cx="1182733" cy="1081663"/>
          </a:xfrm>
          <a:custGeom>
            <a:avLst/>
            <a:gdLst/>
            <a:ahLst/>
            <a:cxnLst/>
            <a:rect l="l" t="t" r="r" b="b"/>
            <a:pathLst>
              <a:path w="1182733" h="1081663">
                <a:moveTo>
                  <a:pt x="0" y="0"/>
                </a:moveTo>
                <a:lnTo>
                  <a:pt x="1182733" y="0"/>
                </a:lnTo>
                <a:lnTo>
                  <a:pt x="1182733" y="1081663"/>
                </a:lnTo>
                <a:lnTo>
                  <a:pt x="0" y="10816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solidFill>
                <a:schemeClr val="accent3">
                  <a:lumMod val="50000"/>
                </a:schemeClr>
              </a:solidFill>
            </a:endParaRPr>
          </a:p>
        </p:txBody>
      </p:sp>
      <p:sp>
        <p:nvSpPr>
          <p:cNvPr id="7" name="Freeform 7"/>
          <p:cNvSpPr/>
          <p:nvPr/>
        </p:nvSpPr>
        <p:spPr>
          <a:xfrm>
            <a:off x="3664277" y="8302858"/>
            <a:ext cx="962621" cy="1257581"/>
          </a:xfrm>
          <a:custGeom>
            <a:avLst/>
            <a:gdLst/>
            <a:ahLst/>
            <a:cxnLst/>
            <a:rect l="l" t="t" r="r" b="b"/>
            <a:pathLst>
              <a:path w="962621" h="1257581">
                <a:moveTo>
                  <a:pt x="0" y="0"/>
                </a:moveTo>
                <a:lnTo>
                  <a:pt x="962621" y="0"/>
                </a:lnTo>
                <a:lnTo>
                  <a:pt x="962621" y="1257581"/>
                </a:lnTo>
                <a:lnTo>
                  <a:pt x="0" y="12575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2743200" y="7353300"/>
            <a:ext cx="3024888" cy="641520"/>
            <a:chOff x="0" y="-47625"/>
            <a:chExt cx="1281756" cy="271836"/>
          </a:xfr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p:grpSpPr>
        <p:sp>
          <p:nvSpPr>
            <p:cNvPr id="9" name="Freeform 9"/>
            <p:cNvSpPr/>
            <p:nvPr/>
          </p:nvSpPr>
          <p:spPr>
            <a:xfrm>
              <a:off x="0" y="0"/>
              <a:ext cx="1281756" cy="224211"/>
            </a:xfrm>
            <a:custGeom>
              <a:avLst/>
              <a:gdLst/>
              <a:ahLst/>
              <a:cxnLst/>
              <a:rect l="l" t="t" r="r" b="b"/>
              <a:pathLst>
                <a:path w="1281756" h="224211">
                  <a:moveTo>
                    <a:pt x="58866" y="0"/>
                  </a:moveTo>
                  <a:lnTo>
                    <a:pt x="1222890" y="0"/>
                  </a:lnTo>
                  <a:cubicBezTo>
                    <a:pt x="1255401" y="0"/>
                    <a:pt x="1281756" y="26355"/>
                    <a:pt x="1281756" y="58866"/>
                  </a:cubicBezTo>
                  <a:lnTo>
                    <a:pt x="1281756" y="165344"/>
                  </a:lnTo>
                  <a:cubicBezTo>
                    <a:pt x="1281756" y="197855"/>
                    <a:pt x="1255401" y="224211"/>
                    <a:pt x="1222890" y="224211"/>
                  </a:cubicBezTo>
                  <a:lnTo>
                    <a:pt x="58866" y="224211"/>
                  </a:lnTo>
                  <a:cubicBezTo>
                    <a:pt x="26355" y="224211"/>
                    <a:pt x="0" y="197855"/>
                    <a:pt x="0" y="165344"/>
                  </a:cubicBezTo>
                  <a:lnTo>
                    <a:pt x="0" y="58866"/>
                  </a:lnTo>
                  <a:cubicBezTo>
                    <a:pt x="0" y="26355"/>
                    <a:pt x="26355" y="0"/>
                    <a:pt x="58866" y="0"/>
                  </a:cubicBezTo>
                  <a:close/>
                </a:path>
              </a:pathLst>
            </a:custGeom>
            <a:grpFill/>
            <a:ln cap="rnd">
              <a:noFill/>
              <a:prstDash val="solid"/>
              <a:round/>
            </a:ln>
          </p:spPr>
          <p:txBody>
            <a:bodyPr/>
            <a:lstStyle/>
            <a:p>
              <a:endParaRPr lang="en-US"/>
            </a:p>
          </p:txBody>
        </p:sp>
        <p:sp>
          <p:nvSpPr>
            <p:cNvPr id="10" name="TextBox 10"/>
            <p:cNvSpPr txBox="1"/>
            <p:nvPr/>
          </p:nvSpPr>
          <p:spPr>
            <a:xfrm>
              <a:off x="0" y="-47625"/>
              <a:ext cx="1281756" cy="271836"/>
            </a:xfrm>
            <a:prstGeom prst="rect">
              <a:avLst/>
            </a:prstGeom>
            <a:grpFill/>
          </p:spPr>
          <p:txBody>
            <a:bodyPr lIns="0" tIns="0" rIns="0" bIns="0" rtlCol="0" anchor="ctr"/>
            <a:lstStyle/>
            <a:p>
              <a:pPr algn="ctr">
                <a:lnSpc>
                  <a:spcPts val="3640"/>
                </a:lnSpc>
              </a:pPr>
              <a:r>
                <a:rPr lang="en-US" sz="2600" dirty="0">
                  <a:solidFill>
                    <a:srgbClr val="FFFFFF"/>
                  </a:solidFill>
                  <a:latin typeface="Montserrat"/>
                </a:rPr>
                <a:t>Model Selection</a:t>
              </a:r>
            </a:p>
          </p:txBody>
        </p:sp>
      </p:grpSp>
      <p:sp>
        <p:nvSpPr>
          <p:cNvPr id="11" name="TextBox 11"/>
          <p:cNvSpPr txBox="1"/>
          <p:nvPr/>
        </p:nvSpPr>
        <p:spPr>
          <a:xfrm>
            <a:off x="1524000" y="1131635"/>
            <a:ext cx="8194363" cy="1113543"/>
          </a:xfrm>
          <a:prstGeom prst="rect">
            <a:avLst/>
          </a:prstGeom>
        </p:spPr>
        <p:txBody>
          <a:bodyPr lIns="0" tIns="0" rIns="0" bIns="0" rtlCol="0" anchor="t">
            <a:spAutoFit/>
          </a:bodyPr>
          <a:lstStyle/>
          <a:p>
            <a:pPr>
              <a:lnSpc>
                <a:spcPts val="8841"/>
              </a:lnSpc>
            </a:pPr>
            <a:r>
              <a:rPr lang="en-US" sz="7368" dirty="0">
                <a:solidFill>
                  <a:srgbClr val="101010"/>
                </a:solidFill>
                <a:latin typeface="Montserrat Bold"/>
              </a:rPr>
              <a:t>Challenges</a:t>
            </a:r>
          </a:p>
        </p:txBody>
      </p:sp>
      <p:sp>
        <p:nvSpPr>
          <p:cNvPr id="12" name="TextBox 12"/>
          <p:cNvSpPr txBox="1"/>
          <p:nvPr/>
        </p:nvSpPr>
        <p:spPr>
          <a:xfrm>
            <a:off x="7661342" y="3513780"/>
            <a:ext cx="8493058" cy="1631216"/>
          </a:xfrm>
          <a:prstGeom prst="rect">
            <a:avLst/>
          </a:prstGeom>
        </p:spPr>
        <p:txBody>
          <a:bodyPr wrap="square" lIns="0" tIns="0" rIns="0" bIns="0" rtlCol="0" anchor="t">
            <a:spAutoFit/>
          </a:bodyPr>
          <a:lstStyle/>
          <a:p>
            <a:pPr marL="0" lvl="0" indent="0">
              <a:lnSpc>
                <a:spcPts val="2510"/>
              </a:lnSpc>
              <a:spcBef>
                <a:spcPct val="0"/>
              </a:spcBef>
            </a:pPr>
            <a:r>
              <a:rPr lang="en-US" sz="3200" dirty="0">
                <a:solidFill>
                  <a:srgbClr val="101010"/>
                </a:solidFill>
                <a:cs typeface="Aharoni" panose="02010803020104030203" pitchFamily="2" charset="-79"/>
              </a:rPr>
              <a:t>Data preprocessing refers to the preparation and transformation of raw data into a format suitable for analysis or modeling. Raw data often contains inconsistency, outliers, missing value etc., these problems are solved with the help of data cleaning.</a:t>
            </a:r>
          </a:p>
        </p:txBody>
      </p:sp>
      <p:sp>
        <p:nvSpPr>
          <p:cNvPr id="13" name="TextBox 13"/>
          <p:cNvSpPr txBox="1"/>
          <p:nvPr/>
        </p:nvSpPr>
        <p:spPr>
          <a:xfrm>
            <a:off x="7467600" y="7537619"/>
            <a:ext cx="9220200" cy="1878078"/>
          </a:xfrm>
          <a:prstGeom prst="rect">
            <a:avLst/>
          </a:prstGeom>
        </p:spPr>
        <p:txBody>
          <a:bodyPr wrap="square" lIns="0" tIns="0" rIns="0" bIns="0" rtlCol="0" anchor="t">
            <a:spAutoFit/>
          </a:bodyPr>
          <a:lstStyle/>
          <a:p>
            <a:pPr marL="0" lvl="0" indent="0">
              <a:lnSpc>
                <a:spcPts val="2432"/>
              </a:lnSpc>
              <a:spcBef>
                <a:spcPct val="0"/>
              </a:spcBef>
            </a:pPr>
            <a:r>
              <a:rPr lang="en-US" sz="3200" dirty="0">
                <a:solidFill>
                  <a:srgbClr val="101010"/>
                </a:solidFill>
                <a:cs typeface="Aharoni" panose="02010803020104030203" pitchFamily="2" charset="-79"/>
              </a:rPr>
              <a:t>Model selection plays a vital role in predicting precise and accurate value, Hence which model is to be selected and why so that we get more accurate values. During model creation, our team developed different model, but had to choose a model which are closer to the company’s predicted values.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cap="sq">
              <a:noFill/>
              <a:prstDash val="solid"/>
              <a:miter/>
            </a:ln>
          </p:spPr>
          <p:txBody>
            <a:bodyPr/>
            <a:lstStyle/>
            <a:p>
              <a:endParaRPr lang="en-US"/>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en-US"/>
            </a:p>
          </p:txBody>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grpSp>
        <p:nvGrpSpPr>
          <p:cNvPr id="10" name="Group 10"/>
          <p:cNvGrpSpPr/>
          <p:nvPr/>
        </p:nvGrpSpPr>
        <p:grpSpPr>
          <a:xfrm rot="-687211">
            <a:off x="6701626" y="3930436"/>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grpSp>
        <p:nvGrpSpPr>
          <p:cNvPr id="12" name="Group 12"/>
          <p:cNvGrpSpPr/>
          <p:nvPr/>
        </p:nvGrpSpPr>
        <p:grpSpPr>
          <a:xfrm>
            <a:off x="5910436" y="1765896"/>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grpSp>
        <p:nvGrpSpPr>
          <p:cNvPr id="14" name="Group 14"/>
          <p:cNvGrpSpPr/>
          <p:nvPr/>
        </p:nvGrpSpPr>
        <p:grpSpPr>
          <a:xfrm rot="-657905">
            <a:off x="3369014" y="130019"/>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sp>
        <p:nvSpPr>
          <p:cNvPr id="16" name="Freeform 16"/>
          <p:cNvSpPr/>
          <p:nvPr/>
        </p:nvSpPr>
        <p:spPr>
          <a:xfrm>
            <a:off x="3048950" y="3330326"/>
            <a:ext cx="1555883" cy="1287140"/>
          </a:xfrm>
          <a:custGeom>
            <a:avLst/>
            <a:gdLst/>
            <a:ahLst/>
            <a:cxnLst/>
            <a:rect l="l" t="t" r="r" b="b"/>
            <a:pathLst>
              <a:path w="1555883" h="1287140">
                <a:moveTo>
                  <a:pt x="0" y="0"/>
                </a:moveTo>
                <a:lnTo>
                  <a:pt x="1555883" y="0"/>
                </a:lnTo>
                <a:lnTo>
                  <a:pt x="1555883" y="1287140"/>
                </a:lnTo>
                <a:lnTo>
                  <a:pt x="0" y="1287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928648" y="4855476"/>
            <a:ext cx="5310749" cy="872034"/>
          </a:xfrm>
          <a:prstGeom prst="rect">
            <a:avLst/>
          </a:prstGeom>
        </p:spPr>
        <p:txBody>
          <a:bodyPr lIns="0" tIns="0" rIns="0" bIns="0" rtlCol="0" anchor="t">
            <a:spAutoFit/>
          </a:bodyPr>
          <a:lstStyle/>
          <a:p>
            <a:pPr marL="0" lvl="0" indent="0" algn="ctr">
              <a:lnSpc>
                <a:spcPts val="6809"/>
              </a:lnSpc>
              <a:spcBef>
                <a:spcPct val="0"/>
              </a:spcBef>
            </a:pPr>
            <a:endParaRPr lang="en-US" sz="5674" dirty="0">
              <a:solidFill>
                <a:srgbClr val="FFFFFF"/>
              </a:solidFill>
              <a:latin typeface="Montserrat Bold"/>
            </a:endParaRPr>
          </a:p>
        </p:txBody>
      </p:sp>
      <p:sp>
        <p:nvSpPr>
          <p:cNvPr id="18" name="TextBox 18"/>
          <p:cNvSpPr txBox="1"/>
          <p:nvPr/>
        </p:nvSpPr>
        <p:spPr>
          <a:xfrm>
            <a:off x="3550200" y="486836"/>
            <a:ext cx="1320833" cy="969427"/>
          </a:xfrm>
          <a:prstGeom prst="rect">
            <a:avLst/>
          </a:prstGeom>
        </p:spPr>
        <p:txBody>
          <a:bodyPr lIns="0" tIns="0" rIns="0" bIns="0" rtlCol="0" anchor="t">
            <a:spAutoFit/>
          </a:bodyPr>
          <a:lstStyle/>
          <a:p>
            <a:pPr algn="ctr">
              <a:lnSpc>
                <a:spcPts val="7938"/>
              </a:lnSpc>
            </a:pPr>
            <a:r>
              <a:rPr lang="en-US" sz="5670" dirty="0">
                <a:solidFill>
                  <a:srgbClr val="FFFFFF"/>
                </a:solidFill>
                <a:latin typeface="Montserrat Bold"/>
              </a:rPr>
              <a:t>01</a:t>
            </a:r>
          </a:p>
        </p:txBody>
      </p:sp>
      <p:sp>
        <p:nvSpPr>
          <p:cNvPr id="19" name="TextBox 19"/>
          <p:cNvSpPr txBox="1"/>
          <p:nvPr/>
        </p:nvSpPr>
        <p:spPr>
          <a:xfrm>
            <a:off x="8178497" y="1737321"/>
            <a:ext cx="4508543" cy="1072858"/>
          </a:xfrm>
          <a:prstGeom prst="rect">
            <a:avLst/>
          </a:prstGeom>
        </p:spPr>
        <p:txBody>
          <a:bodyPr lIns="0" tIns="0" rIns="0" bIns="0" rtlCol="0" anchor="t">
            <a:spAutoFit/>
          </a:bodyPr>
          <a:lstStyle/>
          <a:p>
            <a:pPr>
              <a:lnSpc>
                <a:spcPts val="2395"/>
              </a:lnSpc>
            </a:pPr>
            <a:endParaRPr lang="en-IN" dirty="0">
              <a:solidFill>
                <a:schemeClr val="bg1"/>
              </a:solidFill>
            </a:endParaRPr>
          </a:p>
          <a:p>
            <a:pPr marL="0" lvl="0" indent="0">
              <a:lnSpc>
                <a:spcPts val="3065"/>
              </a:lnSpc>
              <a:spcBef>
                <a:spcPct val="0"/>
              </a:spcBef>
            </a:pPr>
            <a:r>
              <a:rPr lang="en-IN" sz="2189" dirty="0">
                <a:solidFill>
                  <a:schemeClr val="bg1"/>
                </a:solidFill>
                <a:latin typeface="Montserrat"/>
              </a:rPr>
              <a:t>ARIMA - Statistical model for time series forecasting.</a:t>
            </a:r>
          </a:p>
        </p:txBody>
      </p:sp>
      <p:sp>
        <p:nvSpPr>
          <p:cNvPr id="20" name="TextBox 20"/>
          <p:cNvSpPr txBox="1"/>
          <p:nvPr/>
        </p:nvSpPr>
        <p:spPr>
          <a:xfrm>
            <a:off x="8971170" y="4405568"/>
            <a:ext cx="5127275" cy="1099370"/>
          </a:xfrm>
          <a:prstGeom prst="rect">
            <a:avLst/>
          </a:prstGeom>
        </p:spPr>
        <p:txBody>
          <a:bodyPr lIns="0" tIns="0" rIns="0" bIns="0" rtlCol="0" anchor="t">
            <a:spAutoFit/>
          </a:bodyPr>
          <a:lstStyle/>
          <a:p>
            <a:pPr marL="0" lvl="0" indent="0">
              <a:lnSpc>
                <a:spcPts val="2929"/>
              </a:lnSpc>
              <a:spcBef>
                <a:spcPct val="0"/>
              </a:spcBef>
            </a:pPr>
            <a:r>
              <a:rPr lang="en-US" sz="2092" dirty="0">
                <a:solidFill>
                  <a:schemeClr val="bg1"/>
                </a:solidFill>
                <a:latin typeface="Montserrat"/>
              </a:rPr>
              <a:t>Holt's Exponential Smoothing - Extends data smoothing to capture trends and seasonality in time series.</a:t>
            </a:r>
          </a:p>
        </p:txBody>
      </p:sp>
      <p:sp>
        <p:nvSpPr>
          <p:cNvPr id="21" name="TextBox 21"/>
          <p:cNvSpPr txBox="1"/>
          <p:nvPr/>
        </p:nvSpPr>
        <p:spPr>
          <a:xfrm>
            <a:off x="7697543" y="8134043"/>
            <a:ext cx="7495556" cy="1162691"/>
          </a:xfrm>
          <a:prstGeom prst="rect">
            <a:avLst/>
          </a:prstGeom>
        </p:spPr>
        <p:txBody>
          <a:bodyPr lIns="0" tIns="0" rIns="0" bIns="0" rtlCol="0" anchor="t">
            <a:spAutoFit/>
          </a:bodyPr>
          <a:lstStyle/>
          <a:p>
            <a:pPr marL="0" lvl="0" indent="0">
              <a:lnSpc>
                <a:spcPts val="3069"/>
              </a:lnSpc>
              <a:spcBef>
                <a:spcPct val="0"/>
              </a:spcBef>
            </a:pPr>
            <a:r>
              <a:rPr lang="en-US" sz="2192" dirty="0">
                <a:solidFill>
                  <a:schemeClr val="bg1"/>
                </a:solidFill>
                <a:latin typeface="Montserrat"/>
              </a:rPr>
              <a:t>2023 Q4 sales predictions using weighted average of Demand Planners, Marketing Teams, and Statistics/ML. forecasts</a:t>
            </a:r>
          </a:p>
        </p:txBody>
      </p:sp>
      <p:sp>
        <p:nvSpPr>
          <p:cNvPr id="22" name="TextBox 22"/>
          <p:cNvSpPr txBox="1"/>
          <p:nvPr/>
        </p:nvSpPr>
        <p:spPr>
          <a:xfrm>
            <a:off x="6317375" y="2099159"/>
            <a:ext cx="1320833" cy="969427"/>
          </a:xfrm>
          <a:prstGeom prst="rect">
            <a:avLst/>
          </a:prstGeom>
        </p:spPr>
        <p:txBody>
          <a:bodyPr lIns="0" tIns="0" rIns="0" bIns="0" rtlCol="0" anchor="t">
            <a:spAutoFit/>
          </a:bodyPr>
          <a:lstStyle/>
          <a:p>
            <a:pPr algn="ctr">
              <a:lnSpc>
                <a:spcPts val="7938"/>
              </a:lnSpc>
            </a:pPr>
            <a:r>
              <a:rPr lang="en-US" sz="5670" dirty="0">
                <a:solidFill>
                  <a:srgbClr val="FFFFFF"/>
                </a:solidFill>
                <a:latin typeface="Montserrat Bold"/>
              </a:rPr>
              <a:t>02</a:t>
            </a:r>
          </a:p>
        </p:txBody>
      </p:sp>
      <p:sp>
        <p:nvSpPr>
          <p:cNvPr id="23" name="TextBox 23"/>
          <p:cNvSpPr txBox="1"/>
          <p:nvPr/>
        </p:nvSpPr>
        <p:spPr>
          <a:xfrm>
            <a:off x="7107414" y="4250557"/>
            <a:ext cx="1320833" cy="969427"/>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03</a:t>
            </a:r>
          </a:p>
        </p:txBody>
      </p:sp>
      <p:sp>
        <p:nvSpPr>
          <p:cNvPr id="24" name="TextBox 24"/>
          <p:cNvSpPr txBox="1"/>
          <p:nvPr/>
        </p:nvSpPr>
        <p:spPr>
          <a:xfrm>
            <a:off x="5585521" y="8057026"/>
            <a:ext cx="1320833" cy="969376"/>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05</a:t>
            </a:r>
          </a:p>
        </p:txBody>
      </p:sp>
      <p:grpSp>
        <p:nvGrpSpPr>
          <p:cNvPr id="25" name="Group 25"/>
          <p:cNvGrpSpPr/>
          <p:nvPr/>
        </p:nvGrpSpPr>
        <p:grpSpPr>
          <a:xfrm>
            <a:off x="5099601" y="7176625"/>
            <a:ext cx="457877" cy="45787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US"/>
            </a:p>
          </p:txBody>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6088437" y="4407124"/>
            <a:ext cx="457877" cy="45787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US"/>
            </a:p>
          </p:txBody>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5175397" y="2872449"/>
            <a:ext cx="457877" cy="45787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US"/>
            </a:p>
          </p:txBody>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4" name="Group 34"/>
          <p:cNvGrpSpPr/>
          <p:nvPr/>
        </p:nvGrpSpPr>
        <p:grpSpPr>
          <a:xfrm>
            <a:off x="3369014" y="2183146"/>
            <a:ext cx="457877" cy="457877"/>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US"/>
            </a:p>
          </p:txBody>
        </p:sp>
        <p:sp>
          <p:nvSpPr>
            <p:cNvPr id="36" name="TextBox 36"/>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38" name="TextBox 38"/>
          <p:cNvSpPr txBox="1"/>
          <p:nvPr/>
        </p:nvSpPr>
        <p:spPr>
          <a:xfrm>
            <a:off x="5175397" y="539949"/>
            <a:ext cx="4502267" cy="397523"/>
          </a:xfrm>
          <a:prstGeom prst="rect">
            <a:avLst/>
          </a:prstGeom>
        </p:spPr>
        <p:txBody>
          <a:bodyPr lIns="0" tIns="0" rIns="0" bIns="0" rtlCol="0" anchor="t">
            <a:spAutoFit/>
          </a:bodyPr>
          <a:lstStyle/>
          <a:p>
            <a:pPr>
              <a:lnSpc>
                <a:spcPts val="3289"/>
              </a:lnSpc>
              <a:spcBef>
                <a:spcPct val="0"/>
              </a:spcBef>
            </a:pPr>
            <a:r>
              <a:rPr lang="en-US" sz="2349" dirty="0">
                <a:solidFill>
                  <a:schemeClr val="bg1"/>
                </a:solidFill>
                <a:latin typeface="Montserrat"/>
              </a:rPr>
              <a:t> Excel exponential forecasting</a:t>
            </a:r>
          </a:p>
        </p:txBody>
      </p:sp>
      <p:grpSp>
        <p:nvGrpSpPr>
          <p:cNvPr id="39" name="Group 39"/>
          <p:cNvGrpSpPr/>
          <p:nvPr/>
        </p:nvGrpSpPr>
        <p:grpSpPr>
          <a:xfrm>
            <a:off x="5825512" y="6191482"/>
            <a:ext cx="457877" cy="457877"/>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ln w="38100" cap="sq">
              <a:solidFill>
                <a:srgbClr val="FFFFFF"/>
              </a:solidFill>
              <a:prstDash val="solid"/>
              <a:miter/>
            </a:ln>
          </p:spPr>
          <p:txBody>
            <a:bodyPr/>
            <a:lstStyle/>
            <a:p>
              <a:endParaRPr lang="en-US"/>
            </a:p>
          </p:txBody>
        </p:sp>
        <p:sp>
          <p:nvSpPr>
            <p:cNvPr id="41" name="TextBox 41"/>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42" name="Group 42"/>
          <p:cNvGrpSpPr/>
          <p:nvPr/>
        </p:nvGrpSpPr>
        <p:grpSpPr>
          <a:xfrm rot="-2271079">
            <a:off x="6759155" y="5744939"/>
            <a:ext cx="1758106" cy="1808838"/>
            <a:chOff x="0" y="0"/>
            <a:chExt cx="2095920" cy="2156400"/>
          </a:xfrm>
        </p:grpSpPr>
        <p:sp>
          <p:nvSpPr>
            <p:cNvPr id="43" name="Freeform 43"/>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grpSp>
      <p:sp>
        <p:nvSpPr>
          <p:cNvPr id="44" name="TextBox 44"/>
          <p:cNvSpPr txBox="1"/>
          <p:nvPr/>
        </p:nvSpPr>
        <p:spPr>
          <a:xfrm>
            <a:off x="6940341" y="6167464"/>
            <a:ext cx="1320833" cy="969376"/>
          </a:xfrm>
          <a:prstGeom prst="rect">
            <a:avLst/>
          </a:prstGeom>
        </p:spPr>
        <p:txBody>
          <a:bodyPr lIns="0" tIns="0" rIns="0" bIns="0" rtlCol="0" anchor="t">
            <a:spAutoFit/>
          </a:bodyPr>
          <a:lstStyle/>
          <a:p>
            <a:pPr algn="ctr">
              <a:lnSpc>
                <a:spcPts val="7938"/>
              </a:lnSpc>
            </a:pPr>
            <a:r>
              <a:rPr lang="en-US" sz="5670">
                <a:solidFill>
                  <a:srgbClr val="FFFFFF"/>
                </a:solidFill>
                <a:latin typeface="Montserrat Bold"/>
              </a:rPr>
              <a:t>04</a:t>
            </a:r>
          </a:p>
        </p:txBody>
      </p:sp>
      <p:sp>
        <p:nvSpPr>
          <p:cNvPr id="45" name="TextBox 45"/>
          <p:cNvSpPr txBox="1"/>
          <p:nvPr/>
        </p:nvSpPr>
        <p:spPr>
          <a:xfrm>
            <a:off x="8775523" y="6337535"/>
            <a:ext cx="7495556" cy="367601"/>
          </a:xfrm>
          <a:prstGeom prst="rect">
            <a:avLst/>
          </a:prstGeom>
        </p:spPr>
        <p:txBody>
          <a:bodyPr lIns="0" tIns="0" rIns="0" bIns="0" rtlCol="0" anchor="t">
            <a:spAutoFit/>
          </a:bodyPr>
          <a:lstStyle/>
          <a:p>
            <a:pPr marL="0" lvl="0" indent="0">
              <a:lnSpc>
                <a:spcPts val="3069"/>
              </a:lnSpc>
              <a:spcBef>
                <a:spcPct val="0"/>
              </a:spcBef>
            </a:pPr>
            <a:r>
              <a:rPr lang="en-US" sz="2192" dirty="0">
                <a:solidFill>
                  <a:schemeClr val="bg1"/>
                </a:solidFill>
                <a:latin typeface="Montserrat"/>
              </a:rPr>
              <a:t> Seasonal Arima- Extension of ARIMA</a:t>
            </a:r>
          </a:p>
        </p:txBody>
      </p:sp>
      <p:sp>
        <p:nvSpPr>
          <p:cNvPr id="49" name="TextBox 48">
            <a:extLst>
              <a:ext uri="{FF2B5EF4-FFF2-40B4-BE49-F238E27FC236}">
                <a16:creationId xmlns:a16="http://schemas.microsoft.com/office/drawing/2014/main" id="{89D1106B-22B6-453A-BB15-735D9EF2499F}"/>
              </a:ext>
            </a:extLst>
          </p:cNvPr>
          <p:cNvSpPr txBox="1"/>
          <p:nvPr/>
        </p:nvSpPr>
        <p:spPr>
          <a:xfrm>
            <a:off x="1832810" y="4943299"/>
            <a:ext cx="9144000" cy="2123658"/>
          </a:xfrm>
          <a:prstGeom prst="rect">
            <a:avLst/>
          </a:prstGeom>
          <a:noFill/>
        </p:spPr>
        <p:txBody>
          <a:bodyPr wrap="square">
            <a:spAutoFit/>
          </a:bodyPr>
          <a:lstStyle/>
          <a:p>
            <a:r>
              <a:rPr lang="en-US" sz="6600" dirty="0">
                <a:solidFill>
                  <a:schemeClr val="bg1"/>
                </a:solidFill>
              </a:rPr>
              <a:t>Prediction </a:t>
            </a:r>
          </a:p>
          <a:p>
            <a:r>
              <a:rPr lang="en-US" sz="6600" dirty="0">
                <a:solidFill>
                  <a:schemeClr val="bg1"/>
                </a:solidFill>
              </a:rPr>
              <a:t>techniques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Magnifying glass showing decling performance">
            <a:extLst>
              <a:ext uri="{FF2B5EF4-FFF2-40B4-BE49-F238E27FC236}">
                <a16:creationId xmlns:a16="http://schemas.microsoft.com/office/drawing/2014/main" id="{2599B3EE-67AC-F98F-970A-81DAFF4340B4}"/>
              </a:ext>
            </a:extLst>
          </p:cNvPr>
          <p:cNvPicPr>
            <a:picLocks noChangeAspect="1"/>
          </p:cNvPicPr>
          <p:nvPr/>
        </p:nvPicPr>
        <p:blipFill rotWithShape="1">
          <a:blip r:embed="rId2">
            <a:alphaModFix amt="50000"/>
          </a:blip>
          <a:srcRect t="1210" r="1" b="14501"/>
          <a:stretch/>
        </p:blipFill>
        <p:spPr>
          <a:xfrm>
            <a:off x="20" y="10"/>
            <a:ext cx="18283405" cy="10286990"/>
          </a:xfrm>
          <a:prstGeom prst="rect">
            <a:avLst/>
          </a:prstGeom>
        </p:spPr>
      </p:pic>
      <p:sp>
        <p:nvSpPr>
          <p:cNvPr id="2" name="TextBox 2"/>
          <p:cNvSpPr txBox="1"/>
          <p:nvPr/>
        </p:nvSpPr>
        <p:spPr>
          <a:xfrm>
            <a:off x="2286000" y="1683544"/>
            <a:ext cx="13716000" cy="4594860"/>
          </a:xfrm>
          <a:prstGeom prst="rect">
            <a:avLst/>
          </a:prstGeom>
        </p:spPr>
        <p:txBody>
          <a:bodyPr vert="horz" lIns="91440" tIns="45720" rIns="91440" bIns="45720" rtlCol="0" anchor="b">
            <a:normAutofit/>
          </a:bodyPr>
          <a:lstStyle/>
          <a:p>
            <a:pPr marL="0" lvl="0" indent="0" algn="ctr">
              <a:lnSpc>
                <a:spcPct val="90000"/>
              </a:lnSpc>
              <a:spcBef>
                <a:spcPct val="0"/>
              </a:spcBef>
              <a:spcAft>
                <a:spcPts val="600"/>
              </a:spcAft>
            </a:pPr>
            <a:r>
              <a:rPr lang="en-US" sz="9900" dirty="0">
                <a:solidFill>
                  <a:schemeClr val="bg1"/>
                </a:solidFill>
                <a:latin typeface="+mj-lt"/>
                <a:ea typeface="+mj-ea"/>
                <a:cs typeface="+mj-cs"/>
              </a:rPr>
              <a:t>Analyzing Data</a:t>
            </a:r>
          </a:p>
        </p:txBody>
      </p:sp>
      <p:sp>
        <p:nvSpPr>
          <p:cNvPr id="2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1309" y="6552934"/>
            <a:ext cx="6365383" cy="27432"/>
          </a:xfrm>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 name="connsiteX0" fmla="*/ 0 w 6365383"/>
              <a:gd name="connsiteY0" fmla="*/ 0 h 27432"/>
              <a:gd name="connsiteX1" fmla="*/ 509231 w 6365383"/>
              <a:gd name="connsiteY1" fmla="*/ 0 h 27432"/>
              <a:gd name="connsiteX2" fmla="*/ 954807 w 6365383"/>
              <a:gd name="connsiteY2" fmla="*/ 0 h 27432"/>
              <a:gd name="connsiteX3" fmla="*/ 1464038 w 6365383"/>
              <a:gd name="connsiteY3" fmla="*/ 0 h 27432"/>
              <a:gd name="connsiteX4" fmla="*/ 2100576 w 6365383"/>
              <a:gd name="connsiteY4" fmla="*/ 0 h 27432"/>
              <a:gd name="connsiteX5" fmla="*/ 2800769 w 6365383"/>
              <a:gd name="connsiteY5" fmla="*/ 0 h 27432"/>
              <a:gd name="connsiteX6" fmla="*/ 3564614 w 6365383"/>
              <a:gd name="connsiteY6" fmla="*/ 0 h 27432"/>
              <a:gd name="connsiteX7" fmla="*/ 4328460 w 6365383"/>
              <a:gd name="connsiteY7" fmla="*/ 0 h 27432"/>
              <a:gd name="connsiteX8" fmla="*/ 4901345 w 6365383"/>
              <a:gd name="connsiteY8" fmla="*/ 0 h 27432"/>
              <a:gd name="connsiteX9" fmla="*/ 5601537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455768 w 6365383"/>
              <a:gd name="connsiteY14" fmla="*/ 27432 h 27432"/>
              <a:gd name="connsiteX15" fmla="*/ 3882884 w 6365383"/>
              <a:gd name="connsiteY15" fmla="*/ 27432 h 27432"/>
              <a:gd name="connsiteX16" fmla="*/ 3119038 w 6365383"/>
              <a:gd name="connsiteY16" fmla="*/ 27432 h 27432"/>
              <a:gd name="connsiteX17" fmla="*/ 2609807 w 6365383"/>
              <a:gd name="connsiteY17" fmla="*/ 27432 h 27432"/>
              <a:gd name="connsiteX18" fmla="*/ 1909615 w 6365383"/>
              <a:gd name="connsiteY18" fmla="*/ 27432 h 27432"/>
              <a:gd name="connsiteX19" fmla="*/ 1464038 w 6365383"/>
              <a:gd name="connsiteY19" fmla="*/ 27432 h 27432"/>
              <a:gd name="connsiteX20" fmla="*/ 827500 w 6365383"/>
              <a:gd name="connsiteY20" fmla="*/ 27432 h 27432"/>
              <a:gd name="connsiteX21" fmla="*/ 0 w 6365383"/>
              <a:gd name="connsiteY21" fmla="*/ 27432 h 27432"/>
              <a:gd name="connsiteX22" fmla="*/ 0 w 6365383"/>
              <a:gd name="connsiteY22"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65383" h="27432" fill="none" extrusionOk="0">
                <a:moveTo>
                  <a:pt x="0" y="0"/>
                </a:moveTo>
                <a:cubicBezTo>
                  <a:pt x="139864" y="-13274"/>
                  <a:pt x="395058" y="31266"/>
                  <a:pt x="636538" y="0"/>
                </a:cubicBezTo>
                <a:cubicBezTo>
                  <a:pt x="865421" y="-30226"/>
                  <a:pt x="1115954" y="-15587"/>
                  <a:pt x="1336730" y="0"/>
                </a:cubicBezTo>
                <a:cubicBezTo>
                  <a:pt x="1576227" y="12258"/>
                  <a:pt x="1653566" y="-20128"/>
                  <a:pt x="1909615" y="0"/>
                </a:cubicBezTo>
                <a:cubicBezTo>
                  <a:pt x="2177382" y="24404"/>
                  <a:pt x="2285551" y="12186"/>
                  <a:pt x="2418846" y="0"/>
                </a:cubicBezTo>
                <a:cubicBezTo>
                  <a:pt x="2528927" y="19082"/>
                  <a:pt x="2738322" y="39620"/>
                  <a:pt x="2928076" y="0"/>
                </a:cubicBezTo>
                <a:cubicBezTo>
                  <a:pt x="3143030" y="-16600"/>
                  <a:pt x="3232468" y="-26735"/>
                  <a:pt x="3373653" y="0"/>
                </a:cubicBezTo>
                <a:cubicBezTo>
                  <a:pt x="3476986" y="29140"/>
                  <a:pt x="3904964" y="20265"/>
                  <a:pt x="4137499" y="0"/>
                </a:cubicBezTo>
                <a:cubicBezTo>
                  <a:pt x="4316057" y="-31678"/>
                  <a:pt x="4603238" y="57986"/>
                  <a:pt x="4901345" y="0"/>
                </a:cubicBezTo>
                <a:cubicBezTo>
                  <a:pt x="5188167" y="-16003"/>
                  <a:pt x="5460162" y="6613"/>
                  <a:pt x="5665191" y="0"/>
                </a:cubicBezTo>
                <a:cubicBezTo>
                  <a:pt x="5858106" y="8373"/>
                  <a:pt x="6057728" y="-36105"/>
                  <a:pt x="6365383" y="0"/>
                </a:cubicBezTo>
                <a:cubicBezTo>
                  <a:pt x="6366783" y="12212"/>
                  <a:pt x="6364136" y="20395"/>
                  <a:pt x="6365383" y="27432"/>
                </a:cubicBezTo>
                <a:cubicBezTo>
                  <a:pt x="6196030" y="28853"/>
                  <a:pt x="5906749" y="36029"/>
                  <a:pt x="5728845" y="27432"/>
                </a:cubicBezTo>
                <a:cubicBezTo>
                  <a:pt x="5554113" y="-15027"/>
                  <a:pt x="5178036" y="25909"/>
                  <a:pt x="5028653" y="27432"/>
                </a:cubicBezTo>
                <a:cubicBezTo>
                  <a:pt x="4891896" y="43795"/>
                  <a:pt x="4746237" y="37784"/>
                  <a:pt x="4583076" y="27432"/>
                </a:cubicBezTo>
                <a:cubicBezTo>
                  <a:pt x="4392571" y="37587"/>
                  <a:pt x="4312475" y="23043"/>
                  <a:pt x="4137499" y="27432"/>
                </a:cubicBezTo>
                <a:cubicBezTo>
                  <a:pt x="3979147" y="30659"/>
                  <a:pt x="3894684" y="27946"/>
                  <a:pt x="3691922" y="27432"/>
                </a:cubicBezTo>
                <a:cubicBezTo>
                  <a:pt x="3470223" y="38612"/>
                  <a:pt x="3364363" y="39145"/>
                  <a:pt x="3182692" y="27432"/>
                </a:cubicBezTo>
                <a:cubicBezTo>
                  <a:pt x="3020741" y="35057"/>
                  <a:pt x="2944258" y="54287"/>
                  <a:pt x="2673461" y="27432"/>
                </a:cubicBezTo>
                <a:cubicBezTo>
                  <a:pt x="2420261" y="11338"/>
                  <a:pt x="2407951" y="46030"/>
                  <a:pt x="2164230" y="27432"/>
                </a:cubicBezTo>
                <a:cubicBezTo>
                  <a:pt x="1925926" y="2609"/>
                  <a:pt x="1852591" y="40"/>
                  <a:pt x="1655000" y="27432"/>
                </a:cubicBezTo>
                <a:cubicBezTo>
                  <a:pt x="1452031" y="62810"/>
                  <a:pt x="1384098" y="47641"/>
                  <a:pt x="1145769" y="27432"/>
                </a:cubicBezTo>
                <a:cubicBezTo>
                  <a:pt x="918825" y="-10093"/>
                  <a:pt x="427875" y="23589"/>
                  <a:pt x="0" y="27432"/>
                </a:cubicBezTo>
                <a:cubicBezTo>
                  <a:pt x="-395" y="23124"/>
                  <a:pt x="1121" y="8148"/>
                  <a:pt x="0" y="0"/>
                </a:cubicBezTo>
                <a:close/>
              </a:path>
              <a:path w="6365383" h="27432" stroke="0" extrusionOk="0">
                <a:moveTo>
                  <a:pt x="0" y="0"/>
                </a:moveTo>
                <a:cubicBezTo>
                  <a:pt x="147179" y="14788"/>
                  <a:pt x="300981" y="1719"/>
                  <a:pt x="509231" y="0"/>
                </a:cubicBezTo>
                <a:cubicBezTo>
                  <a:pt x="711030" y="-3388"/>
                  <a:pt x="798609" y="-8246"/>
                  <a:pt x="954807" y="0"/>
                </a:cubicBezTo>
                <a:cubicBezTo>
                  <a:pt x="1101646" y="4056"/>
                  <a:pt x="1302660" y="11468"/>
                  <a:pt x="1464038" y="0"/>
                </a:cubicBezTo>
                <a:cubicBezTo>
                  <a:pt x="1594934" y="-11865"/>
                  <a:pt x="1936948" y="-38656"/>
                  <a:pt x="2100576" y="0"/>
                </a:cubicBezTo>
                <a:cubicBezTo>
                  <a:pt x="2251317" y="16246"/>
                  <a:pt x="2605202" y="-30006"/>
                  <a:pt x="2800769" y="0"/>
                </a:cubicBezTo>
                <a:cubicBezTo>
                  <a:pt x="2952324" y="59869"/>
                  <a:pt x="3353392" y="-26257"/>
                  <a:pt x="3564614" y="0"/>
                </a:cubicBezTo>
                <a:cubicBezTo>
                  <a:pt x="3785097" y="31132"/>
                  <a:pt x="4148552" y="11516"/>
                  <a:pt x="4328460" y="0"/>
                </a:cubicBezTo>
                <a:cubicBezTo>
                  <a:pt x="4524659" y="26272"/>
                  <a:pt x="4681746" y="-30210"/>
                  <a:pt x="4901345" y="0"/>
                </a:cubicBezTo>
                <a:cubicBezTo>
                  <a:pt x="5139281" y="-5228"/>
                  <a:pt x="5379645" y="48641"/>
                  <a:pt x="5601537" y="0"/>
                </a:cubicBezTo>
                <a:cubicBezTo>
                  <a:pt x="5772798" y="-17826"/>
                  <a:pt x="5986596" y="12703"/>
                  <a:pt x="6365383" y="0"/>
                </a:cubicBezTo>
                <a:cubicBezTo>
                  <a:pt x="6365646" y="13525"/>
                  <a:pt x="6366051" y="14381"/>
                  <a:pt x="6365383" y="27432"/>
                </a:cubicBezTo>
                <a:cubicBezTo>
                  <a:pt x="6203321" y="-970"/>
                  <a:pt x="5868898" y="67226"/>
                  <a:pt x="5728845" y="27432"/>
                </a:cubicBezTo>
                <a:cubicBezTo>
                  <a:pt x="5591780" y="9965"/>
                  <a:pt x="5264572" y="-28609"/>
                  <a:pt x="5028653" y="27432"/>
                </a:cubicBezTo>
                <a:cubicBezTo>
                  <a:pt x="4787665" y="58012"/>
                  <a:pt x="4687933" y="31160"/>
                  <a:pt x="4455768" y="27432"/>
                </a:cubicBezTo>
                <a:cubicBezTo>
                  <a:pt x="4246651" y="45673"/>
                  <a:pt x="4058997" y="24741"/>
                  <a:pt x="3882884" y="27432"/>
                </a:cubicBezTo>
                <a:cubicBezTo>
                  <a:pt x="3727448" y="49182"/>
                  <a:pt x="3285783" y="-46495"/>
                  <a:pt x="3119038" y="27432"/>
                </a:cubicBezTo>
                <a:cubicBezTo>
                  <a:pt x="2953443" y="68374"/>
                  <a:pt x="2785274" y="26827"/>
                  <a:pt x="2609807" y="27432"/>
                </a:cubicBezTo>
                <a:cubicBezTo>
                  <a:pt x="2437623" y="17494"/>
                  <a:pt x="2055549" y="12675"/>
                  <a:pt x="1909615" y="27432"/>
                </a:cubicBezTo>
                <a:cubicBezTo>
                  <a:pt x="1763049" y="30976"/>
                  <a:pt x="1662669" y="42757"/>
                  <a:pt x="1464038" y="27432"/>
                </a:cubicBezTo>
                <a:cubicBezTo>
                  <a:pt x="1260084" y="22226"/>
                  <a:pt x="1109619" y="28481"/>
                  <a:pt x="827500" y="27432"/>
                </a:cubicBezTo>
                <a:cubicBezTo>
                  <a:pt x="569713" y="109845"/>
                  <a:pt x="372632" y="34847"/>
                  <a:pt x="0" y="27432"/>
                </a:cubicBezTo>
                <a:cubicBezTo>
                  <a:pt x="171" y="21236"/>
                  <a:pt x="1539" y="7034"/>
                  <a:pt x="0" y="0"/>
                </a:cubicBezTo>
                <a:close/>
              </a:path>
              <a:path w="6365383" h="27432" fill="none" stroke="0" extrusionOk="0">
                <a:moveTo>
                  <a:pt x="0" y="0"/>
                </a:moveTo>
                <a:cubicBezTo>
                  <a:pt x="148114" y="-21488"/>
                  <a:pt x="370663" y="-8727"/>
                  <a:pt x="636538" y="0"/>
                </a:cubicBezTo>
                <a:cubicBezTo>
                  <a:pt x="871556" y="-17330"/>
                  <a:pt x="1052092" y="15989"/>
                  <a:pt x="1336730" y="0"/>
                </a:cubicBezTo>
                <a:cubicBezTo>
                  <a:pt x="1588412" y="2572"/>
                  <a:pt x="1638947" y="-17048"/>
                  <a:pt x="1909615" y="0"/>
                </a:cubicBezTo>
                <a:cubicBezTo>
                  <a:pt x="2172941" y="24803"/>
                  <a:pt x="2282833" y="9071"/>
                  <a:pt x="2418846" y="0"/>
                </a:cubicBezTo>
                <a:cubicBezTo>
                  <a:pt x="2579346" y="3160"/>
                  <a:pt x="2717736" y="1190"/>
                  <a:pt x="2928076" y="0"/>
                </a:cubicBezTo>
                <a:cubicBezTo>
                  <a:pt x="3134890" y="-30280"/>
                  <a:pt x="3231966" y="-8101"/>
                  <a:pt x="3373653" y="0"/>
                </a:cubicBezTo>
                <a:cubicBezTo>
                  <a:pt x="3520675" y="18506"/>
                  <a:pt x="3921804" y="-22426"/>
                  <a:pt x="4137499" y="0"/>
                </a:cubicBezTo>
                <a:cubicBezTo>
                  <a:pt x="4327702" y="-4501"/>
                  <a:pt x="4648089" y="-21054"/>
                  <a:pt x="4901345" y="0"/>
                </a:cubicBezTo>
                <a:cubicBezTo>
                  <a:pt x="5189079" y="-51139"/>
                  <a:pt x="5468836" y="-33950"/>
                  <a:pt x="5665191" y="0"/>
                </a:cubicBezTo>
                <a:cubicBezTo>
                  <a:pt x="5844792" y="63"/>
                  <a:pt x="6072101" y="-28741"/>
                  <a:pt x="6365383" y="0"/>
                </a:cubicBezTo>
                <a:cubicBezTo>
                  <a:pt x="6367575" y="13041"/>
                  <a:pt x="6363079" y="19728"/>
                  <a:pt x="6365383" y="27432"/>
                </a:cubicBezTo>
                <a:cubicBezTo>
                  <a:pt x="6168648" y="44849"/>
                  <a:pt x="5908689" y="57652"/>
                  <a:pt x="5728845" y="27432"/>
                </a:cubicBezTo>
                <a:cubicBezTo>
                  <a:pt x="5514647" y="19350"/>
                  <a:pt x="5183114" y="52441"/>
                  <a:pt x="5028653" y="27432"/>
                </a:cubicBezTo>
                <a:cubicBezTo>
                  <a:pt x="4886167" y="25261"/>
                  <a:pt x="4770301" y="25272"/>
                  <a:pt x="4583076" y="27432"/>
                </a:cubicBezTo>
                <a:cubicBezTo>
                  <a:pt x="4392628" y="11049"/>
                  <a:pt x="4297840" y="28137"/>
                  <a:pt x="4137499" y="27432"/>
                </a:cubicBezTo>
                <a:cubicBezTo>
                  <a:pt x="3979033" y="11832"/>
                  <a:pt x="3882658" y="26685"/>
                  <a:pt x="3691922" y="27432"/>
                </a:cubicBezTo>
                <a:cubicBezTo>
                  <a:pt x="3476522" y="54227"/>
                  <a:pt x="3338609" y="9824"/>
                  <a:pt x="3182692" y="27432"/>
                </a:cubicBezTo>
                <a:cubicBezTo>
                  <a:pt x="3007853" y="18413"/>
                  <a:pt x="2928857" y="26610"/>
                  <a:pt x="2673461" y="27432"/>
                </a:cubicBezTo>
                <a:cubicBezTo>
                  <a:pt x="2424071" y="7914"/>
                  <a:pt x="2403871" y="41450"/>
                  <a:pt x="2164230" y="27432"/>
                </a:cubicBezTo>
                <a:cubicBezTo>
                  <a:pt x="1915627" y="-2904"/>
                  <a:pt x="1835137" y="-6999"/>
                  <a:pt x="1655000" y="27432"/>
                </a:cubicBezTo>
                <a:cubicBezTo>
                  <a:pt x="1483520" y="44054"/>
                  <a:pt x="1385338" y="30109"/>
                  <a:pt x="1145769" y="27432"/>
                </a:cubicBezTo>
                <a:cubicBezTo>
                  <a:pt x="944537" y="-28238"/>
                  <a:pt x="362674" y="78873"/>
                  <a:pt x="0" y="27432"/>
                </a:cubicBezTo>
                <a:cubicBezTo>
                  <a:pt x="-1063" y="21428"/>
                  <a:pt x="-579" y="8264"/>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6365383"/>
                      <a:gd name="connsiteY0" fmla="*/ 0 h 27432"/>
                      <a:gd name="connsiteX1" fmla="*/ 636538 w 6365383"/>
                      <a:gd name="connsiteY1" fmla="*/ 0 h 27432"/>
                      <a:gd name="connsiteX2" fmla="*/ 1336730 w 6365383"/>
                      <a:gd name="connsiteY2" fmla="*/ 0 h 27432"/>
                      <a:gd name="connsiteX3" fmla="*/ 1909615 w 6365383"/>
                      <a:gd name="connsiteY3" fmla="*/ 0 h 27432"/>
                      <a:gd name="connsiteX4" fmla="*/ 2418846 w 6365383"/>
                      <a:gd name="connsiteY4" fmla="*/ 0 h 27432"/>
                      <a:gd name="connsiteX5" fmla="*/ 2928076 w 6365383"/>
                      <a:gd name="connsiteY5" fmla="*/ 0 h 27432"/>
                      <a:gd name="connsiteX6" fmla="*/ 3373653 w 6365383"/>
                      <a:gd name="connsiteY6" fmla="*/ 0 h 27432"/>
                      <a:gd name="connsiteX7" fmla="*/ 4137499 w 6365383"/>
                      <a:gd name="connsiteY7" fmla="*/ 0 h 27432"/>
                      <a:gd name="connsiteX8" fmla="*/ 4901345 w 6365383"/>
                      <a:gd name="connsiteY8" fmla="*/ 0 h 27432"/>
                      <a:gd name="connsiteX9" fmla="*/ 5665191 w 6365383"/>
                      <a:gd name="connsiteY9" fmla="*/ 0 h 27432"/>
                      <a:gd name="connsiteX10" fmla="*/ 6365383 w 6365383"/>
                      <a:gd name="connsiteY10" fmla="*/ 0 h 27432"/>
                      <a:gd name="connsiteX11" fmla="*/ 6365383 w 6365383"/>
                      <a:gd name="connsiteY11" fmla="*/ 27432 h 27432"/>
                      <a:gd name="connsiteX12" fmla="*/ 5728845 w 6365383"/>
                      <a:gd name="connsiteY12" fmla="*/ 27432 h 27432"/>
                      <a:gd name="connsiteX13" fmla="*/ 5028653 w 6365383"/>
                      <a:gd name="connsiteY13" fmla="*/ 27432 h 27432"/>
                      <a:gd name="connsiteX14" fmla="*/ 4583076 w 6365383"/>
                      <a:gd name="connsiteY14" fmla="*/ 27432 h 27432"/>
                      <a:gd name="connsiteX15" fmla="*/ 4137499 w 6365383"/>
                      <a:gd name="connsiteY15" fmla="*/ 27432 h 27432"/>
                      <a:gd name="connsiteX16" fmla="*/ 3691922 w 6365383"/>
                      <a:gd name="connsiteY16" fmla="*/ 27432 h 27432"/>
                      <a:gd name="connsiteX17" fmla="*/ 3182692 w 6365383"/>
                      <a:gd name="connsiteY17" fmla="*/ 27432 h 27432"/>
                      <a:gd name="connsiteX18" fmla="*/ 2673461 w 6365383"/>
                      <a:gd name="connsiteY18" fmla="*/ 27432 h 27432"/>
                      <a:gd name="connsiteX19" fmla="*/ 2164230 w 6365383"/>
                      <a:gd name="connsiteY19" fmla="*/ 27432 h 27432"/>
                      <a:gd name="connsiteX20" fmla="*/ 1655000 w 6365383"/>
                      <a:gd name="connsiteY20" fmla="*/ 27432 h 27432"/>
                      <a:gd name="connsiteX21" fmla="*/ 1145769 w 6365383"/>
                      <a:gd name="connsiteY21" fmla="*/ 27432 h 27432"/>
                      <a:gd name="connsiteX22" fmla="*/ 0 w 6365383"/>
                      <a:gd name="connsiteY22" fmla="*/ 27432 h 27432"/>
                      <a:gd name="connsiteX23" fmla="*/ 0 w 6365383"/>
                      <a:gd name="connsiteY23"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65383" h="27432" fill="none" extrusionOk="0">
                        <a:moveTo>
                          <a:pt x="0" y="0"/>
                        </a:moveTo>
                        <a:cubicBezTo>
                          <a:pt x="164014" y="-28800"/>
                          <a:pt x="392589" y="16597"/>
                          <a:pt x="636538" y="0"/>
                        </a:cubicBezTo>
                        <a:cubicBezTo>
                          <a:pt x="880487" y="-16597"/>
                          <a:pt x="1095224" y="-7871"/>
                          <a:pt x="1336730" y="0"/>
                        </a:cubicBezTo>
                        <a:cubicBezTo>
                          <a:pt x="1578236" y="7871"/>
                          <a:pt x="1649337" y="-22384"/>
                          <a:pt x="1909615" y="0"/>
                        </a:cubicBezTo>
                        <a:cubicBezTo>
                          <a:pt x="2169893" y="22384"/>
                          <a:pt x="2279697" y="7436"/>
                          <a:pt x="2418846" y="0"/>
                        </a:cubicBezTo>
                        <a:cubicBezTo>
                          <a:pt x="2557995" y="-7436"/>
                          <a:pt x="2719158" y="24395"/>
                          <a:pt x="2928076" y="0"/>
                        </a:cubicBezTo>
                        <a:cubicBezTo>
                          <a:pt x="3136994" y="-24395"/>
                          <a:pt x="3236398" y="-16046"/>
                          <a:pt x="3373653" y="0"/>
                        </a:cubicBezTo>
                        <a:cubicBezTo>
                          <a:pt x="3510908" y="16046"/>
                          <a:pt x="3933654" y="-18835"/>
                          <a:pt x="4137499" y="0"/>
                        </a:cubicBezTo>
                        <a:cubicBezTo>
                          <a:pt x="4341344" y="18835"/>
                          <a:pt x="4634949" y="16518"/>
                          <a:pt x="4901345" y="0"/>
                        </a:cubicBezTo>
                        <a:cubicBezTo>
                          <a:pt x="5167741" y="-16518"/>
                          <a:pt x="5482502" y="-23233"/>
                          <a:pt x="5665191" y="0"/>
                        </a:cubicBezTo>
                        <a:cubicBezTo>
                          <a:pt x="5847880" y="23233"/>
                          <a:pt x="6038909" y="-19558"/>
                          <a:pt x="6365383" y="0"/>
                        </a:cubicBezTo>
                        <a:cubicBezTo>
                          <a:pt x="6366317" y="12270"/>
                          <a:pt x="6364320" y="20068"/>
                          <a:pt x="6365383" y="27432"/>
                        </a:cubicBezTo>
                        <a:cubicBezTo>
                          <a:pt x="6160909" y="45028"/>
                          <a:pt x="5918554" y="42323"/>
                          <a:pt x="5728845" y="27432"/>
                        </a:cubicBezTo>
                        <a:cubicBezTo>
                          <a:pt x="5539136" y="12541"/>
                          <a:pt x="5172149" y="23835"/>
                          <a:pt x="5028653" y="27432"/>
                        </a:cubicBezTo>
                        <a:cubicBezTo>
                          <a:pt x="4885157" y="31029"/>
                          <a:pt x="4768966" y="33290"/>
                          <a:pt x="4583076" y="27432"/>
                        </a:cubicBezTo>
                        <a:cubicBezTo>
                          <a:pt x="4397186" y="21574"/>
                          <a:pt x="4295537" y="38724"/>
                          <a:pt x="4137499" y="27432"/>
                        </a:cubicBezTo>
                        <a:cubicBezTo>
                          <a:pt x="3979461" y="16140"/>
                          <a:pt x="3895902" y="23317"/>
                          <a:pt x="3691922" y="27432"/>
                        </a:cubicBezTo>
                        <a:cubicBezTo>
                          <a:pt x="3487942" y="31547"/>
                          <a:pt x="3348597" y="42606"/>
                          <a:pt x="3182692" y="27432"/>
                        </a:cubicBezTo>
                        <a:cubicBezTo>
                          <a:pt x="3016787" y="12259"/>
                          <a:pt x="2922425" y="45987"/>
                          <a:pt x="2673461" y="27432"/>
                        </a:cubicBezTo>
                        <a:cubicBezTo>
                          <a:pt x="2424497" y="8877"/>
                          <a:pt x="2406338" y="46461"/>
                          <a:pt x="2164230" y="27432"/>
                        </a:cubicBezTo>
                        <a:cubicBezTo>
                          <a:pt x="1922122" y="8403"/>
                          <a:pt x="1843534" y="2368"/>
                          <a:pt x="1655000" y="27432"/>
                        </a:cubicBezTo>
                        <a:cubicBezTo>
                          <a:pt x="1466466" y="52497"/>
                          <a:pt x="1384300" y="39658"/>
                          <a:pt x="1145769" y="27432"/>
                        </a:cubicBezTo>
                        <a:cubicBezTo>
                          <a:pt x="907238" y="15206"/>
                          <a:pt x="344177" y="36391"/>
                          <a:pt x="0" y="27432"/>
                        </a:cubicBezTo>
                        <a:cubicBezTo>
                          <a:pt x="-1194" y="21937"/>
                          <a:pt x="1202" y="7917"/>
                          <a:pt x="0" y="0"/>
                        </a:cubicBezTo>
                        <a:close/>
                      </a:path>
                      <a:path w="6365383" h="27432" stroke="0" extrusionOk="0">
                        <a:moveTo>
                          <a:pt x="0" y="0"/>
                        </a:moveTo>
                        <a:cubicBezTo>
                          <a:pt x="152654" y="12967"/>
                          <a:pt x="297359" y="-4977"/>
                          <a:pt x="509231" y="0"/>
                        </a:cubicBezTo>
                        <a:cubicBezTo>
                          <a:pt x="721103" y="4977"/>
                          <a:pt x="792740" y="-12744"/>
                          <a:pt x="954807" y="0"/>
                        </a:cubicBezTo>
                        <a:cubicBezTo>
                          <a:pt x="1116874" y="12744"/>
                          <a:pt x="1322429" y="24743"/>
                          <a:pt x="1464038" y="0"/>
                        </a:cubicBezTo>
                        <a:cubicBezTo>
                          <a:pt x="1605647" y="-24743"/>
                          <a:pt x="1947393" y="-20672"/>
                          <a:pt x="2100576" y="0"/>
                        </a:cubicBezTo>
                        <a:cubicBezTo>
                          <a:pt x="2253759" y="20672"/>
                          <a:pt x="2622231" y="-30966"/>
                          <a:pt x="2800769" y="0"/>
                        </a:cubicBezTo>
                        <a:cubicBezTo>
                          <a:pt x="2979307" y="30966"/>
                          <a:pt x="3356872" y="-13631"/>
                          <a:pt x="3564614" y="0"/>
                        </a:cubicBezTo>
                        <a:cubicBezTo>
                          <a:pt x="3772356" y="13631"/>
                          <a:pt x="4163183" y="-4973"/>
                          <a:pt x="4328460" y="0"/>
                        </a:cubicBezTo>
                        <a:cubicBezTo>
                          <a:pt x="4493737" y="4973"/>
                          <a:pt x="4672761" y="-9287"/>
                          <a:pt x="4901345" y="0"/>
                        </a:cubicBezTo>
                        <a:cubicBezTo>
                          <a:pt x="5129930" y="9287"/>
                          <a:pt x="5395146" y="9436"/>
                          <a:pt x="5601537" y="0"/>
                        </a:cubicBezTo>
                        <a:cubicBezTo>
                          <a:pt x="5807928" y="-9436"/>
                          <a:pt x="5983747" y="-13862"/>
                          <a:pt x="6365383" y="0"/>
                        </a:cubicBezTo>
                        <a:cubicBezTo>
                          <a:pt x="6365699" y="13405"/>
                          <a:pt x="6365869" y="14360"/>
                          <a:pt x="6365383" y="27432"/>
                        </a:cubicBezTo>
                        <a:cubicBezTo>
                          <a:pt x="6195306" y="29393"/>
                          <a:pt x="5872535" y="56613"/>
                          <a:pt x="5728845" y="27432"/>
                        </a:cubicBezTo>
                        <a:cubicBezTo>
                          <a:pt x="5585155" y="-1749"/>
                          <a:pt x="5272464" y="11679"/>
                          <a:pt x="5028653" y="27432"/>
                        </a:cubicBezTo>
                        <a:cubicBezTo>
                          <a:pt x="4784842" y="43185"/>
                          <a:pt x="4688244" y="28658"/>
                          <a:pt x="4455768" y="27432"/>
                        </a:cubicBezTo>
                        <a:cubicBezTo>
                          <a:pt x="4223293" y="26206"/>
                          <a:pt x="4032880" y="15477"/>
                          <a:pt x="3882884" y="27432"/>
                        </a:cubicBezTo>
                        <a:cubicBezTo>
                          <a:pt x="3732888" y="39387"/>
                          <a:pt x="3278726" y="-7170"/>
                          <a:pt x="3119038" y="27432"/>
                        </a:cubicBezTo>
                        <a:cubicBezTo>
                          <a:pt x="2959350" y="62034"/>
                          <a:pt x="2786856" y="40315"/>
                          <a:pt x="2609807" y="27432"/>
                        </a:cubicBezTo>
                        <a:cubicBezTo>
                          <a:pt x="2432758" y="14549"/>
                          <a:pt x="2064373" y="16547"/>
                          <a:pt x="1909615" y="27432"/>
                        </a:cubicBezTo>
                        <a:cubicBezTo>
                          <a:pt x="1754857" y="38317"/>
                          <a:pt x="1663685" y="27374"/>
                          <a:pt x="1464038" y="27432"/>
                        </a:cubicBezTo>
                        <a:cubicBezTo>
                          <a:pt x="1264391" y="27490"/>
                          <a:pt x="1071013" y="1487"/>
                          <a:pt x="827500" y="27432"/>
                        </a:cubicBezTo>
                        <a:cubicBezTo>
                          <a:pt x="583987" y="53377"/>
                          <a:pt x="349818" y="3910"/>
                          <a:pt x="0" y="27432"/>
                        </a:cubicBezTo>
                        <a:cubicBezTo>
                          <a:pt x="-116" y="21844"/>
                          <a:pt x="591" y="653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0"/>
            <a:ext cx="18287997" cy="2363932"/>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193285" y="0"/>
            <a:ext cx="6094715" cy="236461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61666" y="-7961667"/>
            <a:ext cx="2364669" cy="18288003"/>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5"/>
          <p:cNvSpPr txBox="1"/>
          <p:nvPr/>
        </p:nvSpPr>
        <p:spPr>
          <a:xfrm>
            <a:off x="2057395" y="523297"/>
            <a:ext cx="15066035" cy="1316594"/>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kern="1200">
                <a:solidFill>
                  <a:srgbClr val="FFFFFF"/>
                </a:solidFill>
                <a:latin typeface="+mj-lt"/>
                <a:ea typeface="+mj-ea"/>
                <a:cs typeface="+mj-cs"/>
              </a:rPr>
              <a:t>Graphical Analysis</a:t>
            </a:r>
          </a:p>
        </p:txBody>
      </p:sp>
      <p:sp>
        <p:nvSpPr>
          <p:cNvPr id="3" name="Freeform 3"/>
          <p:cNvSpPr/>
          <p:nvPr/>
        </p:nvSpPr>
        <p:spPr>
          <a:xfrm>
            <a:off x="228599" y="1839891"/>
            <a:ext cx="8869522" cy="4565432"/>
          </a:xfrm>
          <a:custGeom>
            <a:avLst/>
            <a:gdLst/>
            <a:ahLst/>
            <a:cxnLst/>
            <a:rect l="l" t="t" r="r" b="b"/>
            <a:pathLst>
              <a:path w="7732757" h="4096220">
                <a:moveTo>
                  <a:pt x="0" y="0"/>
                </a:moveTo>
                <a:lnTo>
                  <a:pt x="7732757" y="0"/>
                </a:lnTo>
                <a:lnTo>
                  <a:pt x="7732757" y="4096220"/>
                </a:lnTo>
                <a:lnTo>
                  <a:pt x="0" y="4096220"/>
                </a:lnTo>
                <a:lnTo>
                  <a:pt x="0" y="0"/>
                </a:lnTo>
                <a:close/>
              </a:path>
            </a:pathLst>
          </a:custGeom>
          <a:blipFill>
            <a:blip r:embed="rId2"/>
            <a:stretch>
              <a:fillRect l="-2760" r="-2760"/>
            </a:stretch>
          </a:blipFill>
        </p:spPr>
        <p:txBody>
          <a:bodyPr/>
          <a:lstStyle/>
          <a:p>
            <a:endParaRPr lang="en-US"/>
          </a:p>
        </p:txBody>
      </p:sp>
      <p:sp>
        <p:nvSpPr>
          <p:cNvPr id="4" name="Freeform 4"/>
          <p:cNvSpPr/>
          <p:nvPr/>
        </p:nvSpPr>
        <p:spPr>
          <a:xfrm>
            <a:off x="9268386" y="1839890"/>
            <a:ext cx="8869522" cy="4546787"/>
          </a:xfrm>
          <a:custGeom>
            <a:avLst/>
            <a:gdLst/>
            <a:ahLst/>
            <a:cxnLst/>
            <a:rect l="l" t="t" r="r" b="b"/>
            <a:pathLst>
              <a:path w="7663997" h="4096220">
                <a:moveTo>
                  <a:pt x="0" y="0"/>
                </a:moveTo>
                <a:lnTo>
                  <a:pt x="7663997" y="0"/>
                </a:lnTo>
                <a:lnTo>
                  <a:pt x="7663997" y="4096220"/>
                </a:lnTo>
                <a:lnTo>
                  <a:pt x="0" y="4096220"/>
                </a:lnTo>
                <a:lnTo>
                  <a:pt x="0" y="0"/>
                </a:lnTo>
                <a:close/>
              </a:path>
            </a:pathLst>
          </a:custGeom>
          <a:blipFill>
            <a:blip r:embed="rId3"/>
            <a:stretch>
              <a:fillRect l="-4503" r="-4503"/>
            </a:stretch>
          </a:blipFill>
        </p:spPr>
        <p:txBody>
          <a:bodyPr/>
          <a:lstStyle/>
          <a:p>
            <a:endParaRPr lang="en-US"/>
          </a:p>
        </p:txBody>
      </p:sp>
      <p:sp>
        <p:nvSpPr>
          <p:cNvPr id="6" name="TextBox 6"/>
          <p:cNvSpPr txBox="1"/>
          <p:nvPr/>
        </p:nvSpPr>
        <p:spPr>
          <a:xfrm>
            <a:off x="3868962" y="6823638"/>
            <a:ext cx="10458318" cy="2955424"/>
          </a:xfrm>
          <a:prstGeom prst="rect">
            <a:avLst/>
          </a:prstGeom>
        </p:spPr>
        <p:txBody>
          <a:bodyPr lIns="0" tIns="0" rIns="0" bIns="0" rtlCol="0" anchor="t">
            <a:spAutoFit/>
          </a:bodyPr>
          <a:lstStyle/>
          <a:p>
            <a:pPr marL="412615" lvl="1" indent="-206308" defTabSz="694944">
              <a:lnSpc>
                <a:spcPts val="2675"/>
              </a:lnSpc>
              <a:spcAft>
                <a:spcPts val="600"/>
              </a:spcAft>
              <a:buFont typeface="Arial"/>
              <a:buChar char="•"/>
            </a:pPr>
            <a:r>
              <a:rPr lang="en-US" sz="1911" kern="1200" dirty="0">
                <a:solidFill>
                  <a:srgbClr val="101010"/>
                </a:solidFill>
                <a:latin typeface="Montserrat"/>
                <a:ea typeface="+mn-ea"/>
                <a:cs typeface="+mn-cs"/>
              </a:rPr>
              <a:t>X-Axis (Time): The x-axis represents dates from “31-12-2020” to “31-12-2023”.</a:t>
            </a:r>
          </a:p>
          <a:p>
            <a:pPr marL="412615" lvl="1" indent="-206308" defTabSz="694944">
              <a:lnSpc>
                <a:spcPts val="2675"/>
              </a:lnSpc>
              <a:spcAft>
                <a:spcPts val="600"/>
              </a:spcAft>
              <a:buFont typeface="Arial"/>
              <a:buChar char="•"/>
            </a:pPr>
            <a:r>
              <a:rPr lang="en-US" sz="1911" kern="1200" dirty="0">
                <a:solidFill>
                  <a:srgbClr val="101010"/>
                </a:solidFill>
                <a:latin typeface="Montserrat"/>
                <a:ea typeface="+mn-ea"/>
                <a:cs typeface="+mn-cs"/>
              </a:rPr>
              <a:t>Y-Axis (Values): The y-axis has sales  values .</a:t>
            </a:r>
          </a:p>
          <a:p>
            <a:pPr marL="412615" lvl="1" indent="-206308" defTabSz="694944">
              <a:lnSpc>
                <a:spcPts val="2675"/>
              </a:lnSpc>
              <a:spcAft>
                <a:spcPts val="600"/>
              </a:spcAft>
              <a:buFont typeface="Arial"/>
              <a:buChar char="•"/>
            </a:pPr>
            <a:r>
              <a:rPr lang="en-US" sz="1911" kern="1200" dirty="0">
                <a:solidFill>
                  <a:srgbClr val="101010"/>
                </a:solidFill>
                <a:latin typeface="Montserrat"/>
                <a:ea typeface="+mn-ea"/>
                <a:cs typeface="+mn-cs"/>
              </a:rPr>
              <a:t>Values (Blue): This line shows the historical sales numbers.</a:t>
            </a:r>
          </a:p>
          <a:p>
            <a:pPr marL="412615" lvl="1" indent="-206308" defTabSz="694944">
              <a:lnSpc>
                <a:spcPts val="2675"/>
              </a:lnSpc>
              <a:spcAft>
                <a:spcPts val="600"/>
              </a:spcAft>
              <a:buFont typeface="Arial"/>
              <a:buChar char="•"/>
            </a:pPr>
            <a:r>
              <a:rPr lang="en-US" sz="1911" kern="1200" dirty="0">
                <a:solidFill>
                  <a:srgbClr val="101010"/>
                </a:solidFill>
                <a:latin typeface="Montserrat"/>
                <a:ea typeface="+mn-ea"/>
                <a:cs typeface="+mn-cs"/>
              </a:rPr>
              <a:t>Forecast (Orange): A forecast is made for the quarter 4 </a:t>
            </a:r>
            <a:r>
              <a:rPr lang="en-US" sz="1911" kern="1200" dirty="0" err="1">
                <a:solidFill>
                  <a:srgbClr val="101010"/>
                </a:solidFill>
                <a:latin typeface="Montserrat"/>
                <a:ea typeface="+mn-ea"/>
                <a:cs typeface="+mn-cs"/>
              </a:rPr>
              <a:t>i.e</a:t>
            </a:r>
            <a:r>
              <a:rPr lang="en-US" sz="1911" kern="1200" dirty="0">
                <a:solidFill>
                  <a:srgbClr val="101010"/>
                </a:solidFill>
                <a:latin typeface="Montserrat"/>
                <a:ea typeface="+mn-ea"/>
                <a:cs typeface="+mn-cs"/>
              </a:rPr>
              <a:t> till 31-12-2023</a:t>
            </a:r>
          </a:p>
          <a:p>
            <a:pPr marL="412615" lvl="1" indent="-206308" defTabSz="694944">
              <a:lnSpc>
                <a:spcPts val="2675"/>
              </a:lnSpc>
              <a:spcAft>
                <a:spcPts val="600"/>
              </a:spcAft>
              <a:buFont typeface="Arial"/>
              <a:buChar char="•"/>
            </a:pPr>
            <a:r>
              <a:rPr lang="en-US" sz="1911" kern="1200" dirty="0">
                <a:solidFill>
                  <a:srgbClr val="101010"/>
                </a:solidFill>
                <a:latin typeface="Montserrat"/>
                <a:ea typeface="+mn-ea"/>
                <a:cs typeface="+mn-cs"/>
              </a:rPr>
              <a:t>Lower Confidence Bound (grey): This line indicates the lower limit of the forecast.</a:t>
            </a:r>
          </a:p>
          <a:p>
            <a:pPr marL="412615" lvl="1" indent="-206308" defTabSz="694944">
              <a:lnSpc>
                <a:spcPts val="2675"/>
              </a:lnSpc>
              <a:spcAft>
                <a:spcPts val="600"/>
              </a:spcAft>
              <a:buFont typeface="Arial"/>
              <a:buChar char="•"/>
            </a:pPr>
            <a:r>
              <a:rPr lang="en-US" sz="1911" kern="1200" dirty="0">
                <a:solidFill>
                  <a:srgbClr val="101010"/>
                </a:solidFill>
                <a:latin typeface="Montserrat"/>
                <a:ea typeface="+mn-ea"/>
                <a:cs typeface="+mn-cs"/>
              </a:rPr>
              <a:t>Upper Confidence Bound (grey): This line indicates the upper limit of the forecast.</a:t>
            </a:r>
          </a:p>
          <a:p>
            <a:pPr marL="0" lvl="0" indent="0" algn="l">
              <a:lnSpc>
                <a:spcPts val="3520"/>
              </a:lnSpc>
              <a:spcBef>
                <a:spcPct val="0"/>
              </a:spcBef>
              <a:spcAft>
                <a:spcPts val="600"/>
              </a:spcAft>
            </a:pPr>
            <a:endParaRPr lang="en-US" sz="2514" dirty="0">
              <a:solidFill>
                <a:srgbClr val="101010"/>
              </a:solidFill>
              <a:latin typeface="Montserrat"/>
            </a:endParaRPr>
          </a:p>
        </p:txBody>
      </p:sp>
      <p:sp>
        <p:nvSpPr>
          <p:cNvPr id="7" name="TextBox 7"/>
          <p:cNvSpPr txBox="1"/>
          <p:nvPr/>
        </p:nvSpPr>
        <p:spPr>
          <a:xfrm flipH="1">
            <a:off x="13206965" y="1839889"/>
            <a:ext cx="4086729" cy="243849"/>
          </a:xfrm>
          <a:prstGeom prst="rect">
            <a:avLst/>
          </a:prstGeom>
        </p:spPr>
        <p:txBody>
          <a:bodyPr wrap="square" lIns="0" tIns="0" rIns="0" bIns="0" rtlCol="0" anchor="t">
            <a:spAutoFit/>
          </a:bodyPr>
          <a:lstStyle/>
          <a:p>
            <a:pPr defTabSz="694944">
              <a:lnSpc>
                <a:spcPts val="1952"/>
              </a:lnSpc>
              <a:spcBef>
                <a:spcPct val="0"/>
              </a:spcBef>
              <a:spcAft>
                <a:spcPts val="600"/>
              </a:spcAft>
            </a:pPr>
            <a:r>
              <a:rPr lang="en-US" sz="1626" b="1" kern="1200" dirty="0">
                <a:solidFill>
                  <a:srgbClr val="101010"/>
                </a:solidFill>
                <a:latin typeface="Montserrat"/>
                <a:ea typeface="+mn-ea"/>
                <a:cs typeface="+mn-cs"/>
              </a:rPr>
              <a:t> Power Supply 2</a:t>
            </a:r>
            <a:endParaRPr lang="en-US" sz="2140" b="1" dirty="0">
              <a:solidFill>
                <a:srgbClr val="101010"/>
              </a:solidFill>
              <a:latin typeface="Montserrat"/>
            </a:endParaRPr>
          </a:p>
        </p:txBody>
      </p:sp>
      <p:sp>
        <p:nvSpPr>
          <p:cNvPr id="8" name="TextBox 8"/>
          <p:cNvSpPr txBox="1"/>
          <p:nvPr/>
        </p:nvSpPr>
        <p:spPr>
          <a:xfrm>
            <a:off x="3657600" y="1839890"/>
            <a:ext cx="3511050" cy="243849"/>
          </a:xfrm>
          <a:prstGeom prst="rect">
            <a:avLst/>
          </a:prstGeom>
        </p:spPr>
        <p:txBody>
          <a:bodyPr wrap="square" lIns="0" tIns="0" rIns="0" bIns="0" rtlCol="0" anchor="t">
            <a:spAutoFit/>
          </a:bodyPr>
          <a:lstStyle/>
          <a:p>
            <a:pPr defTabSz="694944">
              <a:lnSpc>
                <a:spcPts val="1952"/>
              </a:lnSpc>
              <a:spcBef>
                <a:spcPct val="0"/>
              </a:spcBef>
              <a:spcAft>
                <a:spcPts val="600"/>
              </a:spcAft>
            </a:pPr>
            <a:r>
              <a:rPr lang="en-US" sz="1626" b="1" kern="1200" dirty="0">
                <a:solidFill>
                  <a:srgbClr val="101010"/>
                </a:solidFill>
                <a:latin typeface="Montserrat"/>
                <a:ea typeface="+mn-ea"/>
                <a:cs typeface="+mn-cs"/>
              </a:rPr>
              <a:t>Access Point</a:t>
            </a:r>
            <a:r>
              <a:rPr lang="en-US" sz="1626" b="1" dirty="0">
                <a:solidFill>
                  <a:srgbClr val="101010"/>
                </a:solidFill>
                <a:latin typeface="Montserrat"/>
              </a:rPr>
              <a:t> 2</a:t>
            </a:r>
            <a:endParaRPr lang="en-US" sz="2140" b="1" dirty="0">
              <a:solidFill>
                <a:srgbClr val="101010"/>
              </a:solidFill>
              <a:latin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900" y="0"/>
            <a:ext cx="12236187" cy="10287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51805" y="2759826"/>
            <a:ext cx="12236190" cy="7526530"/>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094769" y="-49697"/>
            <a:ext cx="10286999" cy="10385105"/>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3D78C4-EE44-5719-1857-89B905FCB017}"/>
              </a:ext>
            </a:extLst>
          </p:cNvPr>
          <p:cNvSpPr txBox="1"/>
          <p:nvPr/>
        </p:nvSpPr>
        <p:spPr>
          <a:xfrm>
            <a:off x="-9126563" y="68785"/>
            <a:ext cx="20359176" cy="1311128"/>
          </a:xfrm>
          <a:prstGeom prst="rect">
            <a:avLst/>
          </a:prstGeom>
          <a:noFill/>
        </p:spPr>
        <p:txBody>
          <a:bodyPr wrap="square">
            <a:spAutoFit/>
          </a:bodyPr>
          <a:lstStyle/>
          <a:p>
            <a:pPr algn="r" defTabSz="1280160">
              <a:lnSpc>
                <a:spcPct val="90000"/>
              </a:lnSpc>
              <a:spcBef>
                <a:spcPct val="0"/>
              </a:spcBef>
              <a:spcAft>
                <a:spcPts val="840"/>
              </a:spcAft>
            </a:pPr>
            <a:r>
              <a:rPr lang="en-US" sz="8800" kern="1200" dirty="0">
                <a:latin typeface="+mj-lt"/>
                <a:ea typeface="+mj-ea"/>
                <a:cs typeface="+mj-cs"/>
              </a:rPr>
              <a:t>Insights From Analysis:-</a:t>
            </a:r>
            <a:endParaRPr lang="en-US" sz="7200" kern="1200" dirty="0">
              <a:latin typeface="+mj-lt"/>
              <a:ea typeface="+mj-ea"/>
              <a:cs typeface="+mj-cs"/>
            </a:endParaRPr>
          </a:p>
        </p:txBody>
      </p:sp>
      <p:sp>
        <p:nvSpPr>
          <p:cNvPr id="5" name="Freeform 3"/>
          <p:cNvSpPr/>
          <p:nvPr/>
        </p:nvSpPr>
        <p:spPr>
          <a:xfrm>
            <a:off x="1053024" y="4914899"/>
            <a:ext cx="10064443" cy="5303315"/>
          </a:xfrm>
          <a:custGeom>
            <a:avLst/>
            <a:gdLst/>
            <a:ahLst/>
            <a:cxnLst/>
            <a:rect l="l" t="t" r="r" b="b"/>
            <a:pathLst>
              <a:path w="8040299" h="4282555">
                <a:moveTo>
                  <a:pt x="0" y="0"/>
                </a:moveTo>
                <a:lnTo>
                  <a:pt x="8040300" y="0"/>
                </a:lnTo>
                <a:lnTo>
                  <a:pt x="8040300" y="4282554"/>
                </a:lnTo>
                <a:lnTo>
                  <a:pt x="0" y="4282554"/>
                </a:lnTo>
                <a:lnTo>
                  <a:pt x="0" y="0"/>
                </a:lnTo>
                <a:close/>
              </a:path>
            </a:pathLst>
          </a:custGeom>
          <a:blipFill>
            <a:blip r:embed="rId2"/>
            <a:stretch>
              <a:fillRect l="-2048" r="-2048"/>
            </a:stretch>
          </a:blipFill>
        </p:spPr>
        <p:txBody>
          <a:bodyPr/>
          <a:lstStyle/>
          <a:p>
            <a:pPr defTabSz="786384">
              <a:lnSpc>
                <a:spcPts val="2208"/>
              </a:lnSpc>
              <a:spcBef>
                <a:spcPct val="0"/>
              </a:spcBef>
              <a:spcAft>
                <a:spcPts val="600"/>
              </a:spcAft>
            </a:pPr>
            <a:r>
              <a:rPr lang="en-US" sz="1800" kern="1200">
                <a:solidFill>
                  <a:srgbClr val="101010"/>
                </a:solidFill>
                <a:latin typeface="Montserrat"/>
                <a:ea typeface="+mn-ea"/>
                <a:cs typeface="+mn-cs"/>
              </a:rPr>
              <a:t>Access Point 3</a:t>
            </a:r>
            <a:endParaRPr lang="en-US" sz="2000" dirty="0">
              <a:solidFill>
                <a:srgbClr val="101010"/>
              </a:solidFill>
              <a:latin typeface="Montserrat"/>
            </a:endParaRPr>
          </a:p>
        </p:txBody>
      </p:sp>
      <p:graphicFrame>
        <p:nvGraphicFramePr>
          <p:cNvPr id="25" name="Diagram 24">
            <a:extLst>
              <a:ext uri="{FF2B5EF4-FFF2-40B4-BE49-F238E27FC236}">
                <a16:creationId xmlns:a16="http://schemas.microsoft.com/office/drawing/2014/main" id="{3B6FABD1-26E5-6CD9-58E3-F2DE90FB85D0}"/>
              </a:ext>
            </a:extLst>
          </p:cNvPr>
          <p:cNvGraphicFramePr/>
          <p:nvPr>
            <p:extLst>
              <p:ext uri="{D42A27DB-BD31-4B8C-83A1-F6EECF244321}">
                <p14:modId xmlns:p14="http://schemas.microsoft.com/office/powerpoint/2010/main" val="3262822148"/>
              </p:ext>
            </p:extLst>
          </p:nvPr>
        </p:nvGraphicFramePr>
        <p:xfrm>
          <a:off x="1981200" y="1000326"/>
          <a:ext cx="14661751" cy="35776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reeform 4"/>
          <p:cNvSpPr/>
          <p:nvPr/>
        </p:nvSpPr>
        <p:spPr>
          <a:xfrm>
            <a:off x="11422264" y="5108167"/>
            <a:ext cx="6560935" cy="3577622"/>
          </a:xfrm>
          <a:custGeom>
            <a:avLst/>
            <a:gdLst/>
            <a:ahLst/>
            <a:cxnLst/>
            <a:rect l="l" t="t" r="r" b="b"/>
            <a:pathLst>
              <a:path w="6221394" h="3021386">
                <a:moveTo>
                  <a:pt x="0" y="0"/>
                </a:moveTo>
                <a:lnTo>
                  <a:pt x="6221394" y="0"/>
                </a:lnTo>
                <a:lnTo>
                  <a:pt x="6221394" y="3021386"/>
                </a:lnTo>
                <a:lnTo>
                  <a:pt x="0" y="3021386"/>
                </a:lnTo>
                <a:lnTo>
                  <a:pt x="0" y="0"/>
                </a:lnTo>
                <a:close/>
              </a:path>
            </a:pathLst>
          </a:custGeom>
          <a:blipFill>
            <a:blip r:embed="rId8"/>
            <a:stretch>
              <a:fillRect l="-1159" t="-1892" b="-1892"/>
            </a:stretch>
          </a:blipFill>
        </p:spPr>
        <p:txBody>
          <a:bodyPr/>
          <a:lstStyle/>
          <a:p>
            <a:endParaRPr lang="en-US"/>
          </a:p>
        </p:txBody>
      </p:sp>
    </p:spTree>
    <p:extLst>
      <p:ext uri="{BB962C8B-B14F-4D97-AF65-F5344CB8AC3E}">
        <p14:creationId xmlns:p14="http://schemas.microsoft.com/office/powerpoint/2010/main" val="3640822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18287997" cy="2363932"/>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3284" cy="236319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1"/>
            <a:ext cx="18288002" cy="2361466"/>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1049569" y="372057"/>
            <a:ext cx="10595582" cy="1738800"/>
          </a:xfrm>
          <a:prstGeom prst="rect">
            <a:avLst/>
          </a:prstGeom>
        </p:spPr>
        <p:txBody>
          <a:bodyPr vert="horz" lIns="91440" tIns="45720" rIns="91440" bIns="45720" rtlCol="0" anchor="ctr">
            <a:normAutofit/>
          </a:bodyPr>
          <a:lstStyle/>
          <a:p>
            <a:pPr marL="0" lvl="0" indent="0">
              <a:lnSpc>
                <a:spcPct val="90000"/>
              </a:lnSpc>
              <a:spcBef>
                <a:spcPct val="0"/>
              </a:spcBef>
              <a:spcAft>
                <a:spcPts val="600"/>
              </a:spcAft>
            </a:pPr>
            <a:r>
              <a:rPr lang="en-US" sz="6000" kern="1200" dirty="0">
                <a:solidFill>
                  <a:srgbClr val="FFFFFF"/>
                </a:solidFill>
                <a:latin typeface="+mj-lt"/>
                <a:ea typeface="+mj-ea"/>
                <a:cs typeface="+mj-cs"/>
              </a:rPr>
              <a:t>Libraries Used:-</a:t>
            </a:r>
          </a:p>
        </p:txBody>
      </p:sp>
      <p:pic>
        <p:nvPicPr>
          <p:cNvPr id="5" name="Picture 4">
            <a:extLst>
              <a:ext uri="{FF2B5EF4-FFF2-40B4-BE49-F238E27FC236}">
                <a16:creationId xmlns:a16="http://schemas.microsoft.com/office/drawing/2014/main" id="{CC3ECF7A-8301-4A16-945B-97EA8EFCF36F}"/>
              </a:ext>
            </a:extLst>
          </p:cNvPr>
          <p:cNvPicPr>
            <a:picLocks noChangeAspect="1"/>
          </p:cNvPicPr>
          <p:nvPr/>
        </p:nvPicPr>
        <p:blipFill>
          <a:blip r:embed="rId2"/>
          <a:stretch>
            <a:fillRect/>
          </a:stretch>
        </p:blipFill>
        <p:spPr>
          <a:xfrm>
            <a:off x="648337" y="4079688"/>
            <a:ext cx="16991324" cy="4417742"/>
          </a:xfrm>
          <a:prstGeom prst="rect">
            <a:avLst/>
          </a:prstGeom>
        </p:spPr>
      </p:pic>
      <p:sp>
        <p:nvSpPr>
          <p:cNvPr id="4" name="TextBox 4"/>
          <p:cNvSpPr txBox="1"/>
          <p:nvPr/>
        </p:nvSpPr>
        <p:spPr>
          <a:xfrm>
            <a:off x="8887956" y="6027214"/>
            <a:ext cx="8323666" cy="3194399"/>
          </a:xfrm>
          <a:prstGeom prst="rect">
            <a:avLst/>
          </a:prstGeom>
          <a:noFill/>
        </p:spPr>
        <p:txBody>
          <a:bodyPr vert="horz" lIns="91440" tIns="45720" rIns="91440" bIns="45720" rtlCol="0" anchor="t">
            <a:normAutofit/>
          </a:bodyPr>
          <a:lstStyle/>
          <a:p>
            <a:pPr marL="0" lvl="0" indent="-228600">
              <a:lnSpc>
                <a:spcPct val="90000"/>
              </a:lnSpc>
              <a:spcBef>
                <a:spcPct val="0"/>
              </a:spcBef>
              <a:spcAft>
                <a:spcPts val="600"/>
              </a:spcAft>
              <a:buFont typeface="Arial" panose="020B0604020202020204" pitchFamily="34" charset="0"/>
              <a:buChar char="•"/>
            </a:pPr>
            <a:endParaRPr lang="en-US" sz="11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1365</TotalTime>
  <Words>1097</Words>
  <Application>Microsoft Office PowerPoint</Application>
  <PresentationFormat>Custom</PresentationFormat>
  <Paragraphs>116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Montserrat</vt:lpstr>
      <vt:lpstr>Arial</vt:lpstr>
      <vt:lpstr>Montserrat Bold</vt:lpstr>
      <vt:lpstr>Calibri</vt:lpstr>
      <vt:lpstr>Aharoni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Arriving at results</vt:lpstr>
      <vt:lpstr>PowerPoint Presentation</vt:lpstr>
      <vt:lpstr>PowerPoint Presentation</vt:lpstr>
      <vt:lpstr>PowerPoint Presentation</vt:lpstr>
      <vt:lpstr>PowerPoint Presentation</vt:lpstr>
      <vt:lpstr>PowerPoint Presentation</vt:lpstr>
      <vt:lpstr>Business Insights from Data Analyzed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Violet Professional Modern Technology Pitch Deck Presentation</dc:title>
  <dc:creator>Anurag Kasat</dc:creator>
  <cp:lastModifiedBy>ANURAG KASAT - 210962180</cp:lastModifiedBy>
  <cp:revision>8</cp:revision>
  <dcterms:created xsi:type="dcterms:W3CDTF">2006-08-16T00:00:00Z</dcterms:created>
  <dcterms:modified xsi:type="dcterms:W3CDTF">2024-02-28T20:15:00Z</dcterms:modified>
  <dc:identifier>DAF94rtV_R4</dc:identifier>
</cp:coreProperties>
</file>